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comments/modernComment_7FFFF936_F94CFEF7.xml" ContentType="application/vnd.ms-powerpoint.comments+xml"/>
  <Override PartName="/ppt/comments/modernComment_7FFFCE10_124D97FC.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comments/modernComment_7FA36008_5167CB71.xml" ContentType="application/vnd.ms-powerpoint.comment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comments/modernComment_7FA36019_6250B854.xml" ContentType="application/vnd.ms-powerpoint.comments+xml"/>
  <Override PartName="/ppt/tags/tag12.xml" ContentType="application/vnd.openxmlformats-officedocument.presentationml.tags+xml"/>
  <Override PartName="/ppt/tags/tag13.xml" ContentType="application/vnd.openxmlformats-officedocument.presentationml.tags+xml"/>
  <Override PartName="/ppt/notesSlides/notesSlide5.xml" ContentType="application/vnd.openxmlformats-officedocument.presentationml.notesSlide+xml"/>
  <Override PartName="/ppt/comments/modernComment_7FFFF929_6622145D.xml" ContentType="application/vnd.ms-powerpoint.comment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8" r:id="rId4"/>
  </p:sldMasterIdLst>
  <p:notesMasterIdLst>
    <p:notesMasterId r:id="rId31"/>
  </p:notesMasterIdLst>
  <p:sldIdLst>
    <p:sldId id="2141413374" r:id="rId5"/>
    <p:sldId id="2141413409" r:id="rId6"/>
    <p:sldId id="2147481910" r:id="rId7"/>
    <p:sldId id="2147470864" r:id="rId8"/>
    <p:sldId id="2141413382" r:id="rId9"/>
    <p:sldId id="2141413376" r:id="rId10"/>
    <p:sldId id="2141413410" r:id="rId11"/>
    <p:sldId id="765" r:id="rId12"/>
    <p:sldId id="2141413384" r:id="rId13"/>
    <p:sldId id="2141413385" r:id="rId14"/>
    <p:sldId id="2141413386" r:id="rId15"/>
    <p:sldId id="2141413387" r:id="rId16"/>
    <p:sldId id="2141413383" r:id="rId17"/>
    <p:sldId id="2141413415" r:id="rId18"/>
    <p:sldId id="780" r:id="rId19"/>
    <p:sldId id="2147481911" r:id="rId20"/>
    <p:sldId id="2141413401" r:id="rId21"/>
    <p:sldId id="2141413403" r:id="rId22"/>
    <p:sldId id="2147481976" r:id="rId23"/>
    <p:sldId id="2147481897" r:id="rId24"/>
    <p:sldId id="2141413404" r:id="rId25"/>
    <p:sldId id="2141413405" r:id="rId26"/>
    <p:sldId id="783" r:id="rId27"/>
    <p:sldId id="2141413406" r:id="rId28"/>
    <p:sldId id="2147481895" r:id="rId29"/>
    <p:sldId id="2141413416" r:id="rId30"/>
  </p:sldIdLst>
  <p:sldSz cx="12192000" cy="6858000"/>
  <p:notesSz cx="7010400" cy="9296400"/>
  <p:custDataLst>
    <p:tags r:id="rId3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163C26-515F-06E9-240D-435D7C2DE00B}" name="Riku Eerola" initials="RE" userId="S::riku.eerola@oem.fi::5cbb4aaa-e37a-4089-a869-cabab1641584" providerId="AD"/>
  <p188:author id="{5FAD1550-1878-3A07-51E9-3ED62230E975}" name="Griffin, Timothy" initials="GT" userId="S::tgriffin@sensata.com::df7a18e5-7d74-45e6-9e3d-83e8f1ad17ca" providerId="AD"/>
  <p188:author id="{CC5FE962-2106-7475-DAC8-1242B8F10100}" name="Colonna, Giana" initials="GC" userId="S::gcolonna@sensata.com::3cb1d175-325f-4a0e-bd95-e1663b671b10" providerId="AD"/>
  <p188:author id="{6262928D-7FE8-8974-004D-F2A5720B0C98}" name="Cappadona, Julia" initials="CJ" userId="S::jcappadona@sensata.com::867bdd8b-c59d-4f27-9d92-c4ee508dd237" providerId="AD"/>
  <p188:author id="{290C2EA9-EE05-2CE6-CB7A-A6DE2A15A148}" name="Sheahen, Ryan" initials="RS" userId="S::rsheahen@sensata.com::b38149d7-694c-4163-8b94-f55ca623852a" providerId="AD"/>
  <p188:author id="{0EDC1AAF-9631-7D13-1441-3308F1BD905C}" name="Davine, Madison" initials="MD" userId="S::mdavine@sensata.com::09e4538f-419a-477c-bd58-fa3be182ce8b" providerId="AD"/>
  <p188:author id="{CB7ADEBC-47AF-00A8-F55A-B274A5ECA4FD}" name="Dear, Simon" initials="SD" userId="S::sdear@sensata.com::7f40ec61-808d-4cad-ac0a-304e65742b4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3B56"/>
    <a:srgbClr val="082C42"/>
    <a:srgbClr val="316D99"/>
    <a:srgbClr val="5AB130"/>
    <a:srgbClr val="006A86"/>
    <a:srgbClr val="007C9E"/>
    <a:srgbClr val="0092BA"/>
    <a:srgbClr val="ECECEC"/>
    <a:srgbClr val="0F0E31"/>
    <a:srgbClr val="05355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gs" Target="tags/tag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ku Eerola" userId="5cbb4aaa-e37a-4089-a869-cabab1641584" providerId="ADAL" clId="{7CB228DD-DF99-4892-9753-0F03AA21955B}"/>
    <pc:docChg chg="delSld modSld">
      <pc:chgData name="Riku Eerola" userId="5cbb4aaa-e37a-4089-a869-cabab1641584" providerId="ADAL" clId="{7CB228DD-DF99-4892-9753-0F03AA21955B}" dt="2026-06-29T12:01:53.917" v="2" actId="47"/>
      <pc:docMkLst>
        <pc:docMk/>
      </pc:docMkLst>
      <pc:sldChg chg="del">
        <pc:chgData name="Riku Eerola" userId="5cbb4aaa-e37a-4089-a869-cabab1641584" providerId="ADAL" clId="{7CB228DD-DF99-4892-9753-0F03AA21955B}" dt="2026-06-29T12:01:53.917" v="2" actId="47"/>
        <pc:sldMkLst>
          <pc:docMk/>
          <pc:sldMk cId="56208499" sldId="2141413377"/>
        </pc:sldMkLst>
      </pc:sldChg>
      <pc:sldChg chg="del">
        <pc:chgData name="Riku Eerola" userId="5cbb4aaa-e37a-4089-a869-cabab1641584" providerId="ADAL" clId="{7CB228DD-DF99-4892-9753-0F03AA21955B}" dt="2026-06-29T12:01:53.917" v="2" actId="47"/>
        <pc:sldMkLst>
          <pc:docMk/>
          <pc:sldMk cId="1663866762" sldId="2141413378"/>
        </pc:sldMkLst>
      </pc:sldChg>
      <pc:sldChg chg="del">
        <pc:chgData name="Riku Eerola" userId="5cbb4aaa-e37a-4089-a869-cabab1641584" providerId="ADAL" clId="{7CB228DD-DF99-4892-9753-0F03AA21955B}" dt="2026-06-29T12:01:53.917" v="2" actId="47"/>
        <pc:sldMkLst>
          <pc:docMk/>
          <pc:sldMk cId="4174615218" sldId="2141413380"/>
        </pc:sldMkLst>
      </pc:sldChg>
      <pc:sldChg chg="del">
        <pc:chgData name="Riku Eerola" userId="5cbb4aaa-e37a-4089-a869-cabab1641584" providerId="ADAL" clId="{7CB228DD-DF99-4892-9753-0F03AA21955B}" dt="2026-06-29T12:01:53.917" v="2" actId="47"/>
        <pc:sldMkLst>
          <pc:docMk/>
          <pc:sldMk cId="4009870351" sldId="2141413388"/>
        </pc:sldMkLst>
      </pc:sldChg>
      <pc:sldChg chg="del">
        <pc:chgData name="Riku Eerola" userId="5cbb4aaa-e37a-4089-a869-cabab1641584" providerId="ADAL" clId="{7CB228DD-DF99-4892-9753-0F03AA21955B}" dt="2026-06-29T12:01:53.917" v="2" actId="47"/>
        <pc:sldMkLst>
          <pc:docMk/>
          <pc:sldMk cId="314116011" sldId="2141413389"/>
        </pc:sldMkLst>
      </pc:sldChg>
      <pc:sldChg chg="del">
        <pc:chgData name="Riku Eerola" userId="5cbb4aaa-e37a-4089-a869-cabab1641584" providerId="ADAL" clId="{7CB228DD-DF99-4892-9753-0F03AA21955B}" dt="2026-06-29T12:01:53.917" v="2" actId="47"/>
        <pc:sldMkLst>
          <pc:docMk/>
          <pc:sldMk cId="3259492975" sldId="2141413390"/>
        </pc:sldMkLst>
      </pc:sldChg>
      <pc:sldChg chg="del">
        <pc:chgData name="Riku Eerola" userId="5cbb4aaa-e37a-4089-a869-cabab1641584" providerId="ADAL" clId="{7CB228DD-DF99-4892-9753-0F03AA21955B}" dt="2026-06-29T12:01:53.917" v="2" actId="47"/>
        <pc:sldMkLst>
          <pc:docMk/>
          <pc:sldMk cId="2557594087" sldId="2141413391"/>
        </pc:sldMkLst>
      </pc:sldChg>
      <pc:sldChg chg="del">
        <pc:chgData name="Riku Eerola" userId="5cbb4aaa-e37a-4089-a869-cabab1641584" providerId="ADAL" clId="{7CB228DD-DF99-4892-9753-0F03AA21955B}" dt="2026-06-29T12:01:53.917" v="2" actId="47"/>
        <pc:sldMkLst>
          <pc:docMk/>
          <pc:sldMk cId="3113817124" sldId="2141413392"/>
        </pc:sldMkLst>
      </pc:sldChg>
      <pc:sldChg chg="del">
        <pc:chgData name="Riku Eerola" userId="5cbb4aaa-e37a-4089-a869-cabab1641584" providerId="ADAL" clId="{7CB228DD-DF99-4892-9753-0F03AA21955B}" dt="2026-06-29T12:01:53.917" v="2" actId="47"/>
        <pc:sldMkLst>
          <pc:docMk/>
          <pc:sldMk cId="1695807298" sldId="2141413393"/>
        </pc:sldMkLst>
      </pc:sldChg>
      <pc:sldChg chg="del">
        <pc:chgData name="Riku Eerola" userId="5cbb4aaa-e37a-4089-a869-cabab1641584" providerId="ADAL" clId="{7CB228DD-DF99-4892-9753-0F03AA21955B}" dt="2026-06-29T12:01:53.917" v="2" actId="47"/>
        <pc:sldMkLst>
          <pc:docMk/>
          <pc:sldMk cId="1536579693" sldId="2141413394"/>
        </pc:sldMkLst>
      </pc:sldChg>
      <pc:sldChg chg="del">
        <pc:chgData name="Riku Eerola" userId="5cbb4aaa-e37a-4089-a869-cabab1641584" providerId="ADAL" clId="{7CB228DD-DF99-4892-9753-0F03AA21955B}" dt="2026-06-29T12:01:53.917" v="2" actId="47"/>
        <pc:sldMkLst>
          <pc:docMk/>
          <pc:sldMk cId="2464232062" sldId="2141413395"/>
        </pc:sldMkLst>
      </pc:sldChg>
      <pc:sldChg chg="del">
        <pc:chgData name="Riku Eerola" userId="5cbb4aaa-e37a-4089-a869-cabab1641584" providerId="ADAL" clId="{7CB228DD-DF99-4892-9753-0F03AA21955B}" dt="2026-06-29T12:01:53.917" v="2" actId="47"/>
        <pc:sldMkLst>
          <pc:docMk/>
          <pc:sldMk cId="915885420" sldId="2141413396"/>
        </pc:sldMkLst>
      </pc:sldChg>
      <pc:sldChg chg="del">
        <pc:chgData name="Riku Eerola" userId="5cbb4aaa-e37a-4089-a869-cabab1641584" providerId="ADAL" clId="{7CB228DD-DF99-4892-9753-0F03AA21955B}" dt="2026-06-29T12:01:53.917" v="2" actId="47"/>
        <pc:sldMkLst>
          <pc:docMk/>
          <pc:sldMk cId="4186830408" sldId="2141413398"/>
        </pc:sldMkLst>
      </pc:sldChg>
      <pc:sldChg chg="del">
        <pc:chgData name="Riku Eerola" userId="5cbb4aaa-e37a-4089-a869-cabab1641584" providerId="ADAL" clId="{7CB228DD-DF99-4892-9753-0F03AA21955B}" dt="2026-06-29T12:01:53.917" v="2" actId="47"/>
        <pc:sldMkLst>
          <pc:docMk/>
          <pc:sldMk cId="3067464718" sldId="2141413399"/>
        </pc:sldMkLst>
      </pc:sldChg>
      <pc:sldChg chg="del">
        <pc:chgData name="Riku Eerola" userId="5cbb4aaa-e37a-4089-a869-cabab1641584" providerId="ADAL" clId="{7CB228DD-DF99-4892-9753-0F03AA21955B}" dt="2026-06-29T12:01:53.917" v="2" actId="47"/>
        <pc:sldMkLst>
          <pc:docMk/>
          <pc:sldMk cId="1494091773" sldId="2141413417"/>
        </pc:sldMkLst>
      </pc:sldChg>
      <pc:sldChg chg="del">
        <pc:chgData name="Riku Eerola" userId="5cbb4aaa-e37a-4089-a869-cabab1641584" providerId="ADAL" clId="{7CB228DD-DF99-4892-9753-0F03AA21955B}" dt="2026-06-29T12:01:53.917" v="2" actId="47"/>
        <pc:sldMkLst>
          <pc:docMk/>
          <pc:sldMk cId="1050998731" sldId="2141413418"/>
        </pc:sldMkLst>
      </pc:sldChg>
      <pc:sldChg chg="del">
        <pc:chgData name="Riku Eerola" userId="5cbb4aaa-e37a-4089-a869-cabab1641584" providerId="ADAL" clId="{7CB228DD-DF99-4892-9753-0F03AA21955B}" dt="2026-06-29T12:01:53.917" v="2" actId="47"/>
        <pc:sldMkLst>
          <pc:docMk/>
          <pc:sldMk cId="3863312958" sldId="2141413420"/>
        </pc:sldMkLst>
      </pc:sldChg>
      <pc:sldChg chg="modSp mod">
        <pc:chgData name="Riku Eerola" userId="5cbb4aaa-e37a-4089-a869-cabab1641584" providerId="ADAL" clId="{7CB228DD-DF99-4892-9753-0F03AA21955B}" dt="2026-06-22T09:43:19.737" v="1" actId="1076"/>
        <pc:sldMkLst>
          <pc:docMk/>
          <pc:sldMk cId="1848366525" sldId="2147481976"/>
        </pc:sldMkLst>
        <pc:spChg chg="mod">
          <ac:chgData name="Riku Eerola" userId="5cbb4aaa-e37a-4089-a869-cabab1641584" providerId="ADAL" clId="{7CB228DD-DF99-4892-9753-0F03AA21955B}" dt="2026-06-22T09:43:18.564" v="0" actId="1076"/>
          <ac:spMkLst>
            <pc:docMk/>
            <pc:sldMk cId="1848366525" sldId="2147481976"/>
            <ac:spMk id="23" creationId="{F55167D8-6916-C4DF-DB3F-016E71AC178F}"/>
          </ac:spMkLst>
        </pc:spChg>
        <pc:spChg chg="mod">
          <ac:chgData name="Riku Eerola" userId="5cbb4aaa-e37a-4089-a869-cabab1641584" providerId="ADAL" clId="{7CB228DD-DF99-4892-9753-0F03AA21955B}" dt="2026-06-22T09:43:18.564" v="0" actId="1076"/>
          <ac:spMkLst>
            <pc:docMk/>
            <pc:sldMk cId="1848366525" sldId="2147481976"/>
            <ac:spMk id="27" creationId="{73A59D59-30A0-2F84-AFBF-B5AD652B457D}"/>
          </ac:spMkLst>
        </pc:spChg>
        <pc:spChg chg="mod">
          <ac:chgData name="Riku Eerola" userId="5cbb4aaa-e37a-4089-a869-cabab1641584" providerId="ADAL" clId="{7CB228DD-DF99-4892-9753-0F03AA21955B}" dt="2026-06-22T09:43:18.564" v="0" actId="1076"/>
          <ac:spMkLst>
            <pc:docMk/>
            <pc:sldMk cId="1848366525" sldId="2147481976"/>
            <ac:spMk id="29" creationId="{F79758A7-F1F7-C115-4B9C-2F0DD3F17572}"/>
          </ac:spMkLst>
        </pc:spChg>
        <pc:spChg chg="mod">
          <ac:chgData name="Riku Eerola" userId="5cbb4aaa-e37a-4089-a869-cabab1641584" providerId="ADAL" clId="{7CB228DD-DF99-4892-9753-0F03AA21955B}" dt="2026-06-22T09:43:18.564" v="0" actId="1076"/>
          <ac:spMkLst>
            <pc:docMk/>
            <pc:sldMk cId="1848366525" sldId="2147481976"/>
            <ac:spMk id="32" creationId="{DA359BCC-461F-C8D7-8E5A-BF5E5D96FE72}"/>
          </ac:spMkLst>
        </pc:spChg>
        <pc:spChg chg="mod">
          <ac:chgData name="Riku Eerola" userId="5cbb4aaa-e37a-4089-a869-cabab1641584" providerId="ADAL" clId="{7CB228DD-DF99-4892-9753-0F03AA21955B}" dt="2026-06-22T09:43:18.564" v="0" actId="1076"/>
          <ac:spMkLst>
            <pc:docMk/>
            <pc:sldMk cId="1848366525" sldId="2147481976"/>
            <ac:spMk id="35" creationId="{137BBD5F-F30B-5838-40CB-ACB2C819691F}"/>
          </ac:spMkLst>
        </pc:spChg>
        <pc:spChg chg="mod">
          <ac:chgData name="Riku Eerola" userId="5cbb4aaa-e37a-4089-a869-cabab1641584" providerId="ADAL" clId="{7CB228DD-DF99-4892-9753-0F03AA21955B}" dt="2026-06-22T09:43:18.564" v="0" actId="1076"/>
          <ac:spMkLst>
            <pc:docMk/>
            <pc:sldMk cId="1848366525" sldId="2147481976"/>
            <ac:spMk id="53" creationId="{0EE853C7-BB80-1D44-44DF-7D4E2727AF60}"/>
          </ac:spMkLst>
        </pc:spChg>
        <pc:spChg chg="mod">
          <ac:chgData name="Riku Eerola" userId="5cbb4aaa-e37a-4089-a869-cabab1641584" providerId="ADAL" clId="{7CB228DD-DF99-4892-9753-0F03AA21955B}" dt="2026-06-22T09:43:19.737" v="1" actId="1076"/>
          <ac:spMkLst>
            <pc:docMk/>
            <pc:sldMk cId="1848366525" sldId="2147481976"/>
            <ac:spMk id="55" creationId="{E4C44D8A-D7A7-2446-6182-9BDD18971ECF}"/>
          </ac:spMkLst>
        </pc:spChg>
        <pc:spChg chg="mod">
          <ac:chgData name="Riku Eerola" userId="5cbb4aaa-e37a-4089-a869-cabab1641584" providerId="ADAL" clId="{7CB228DD-DF99-4892-9753-0F03AA21955B}" dt="2026-06-22T09:43:18.564" v="0" actId="1076"/>
          <ac:spMkLst>
            <pc:docMk/>
            <pc:sldMk cId="1848366525" sldId="2147481976"/>
            <ac:spMk id="66" creationId="{53A86252-89A6-E067-5C07-8E639F27A207}"/>
          </ac:spMkLst>
        </pc:spChg>
        <pc:spChg chg="mod">
          <ac:chgData name="Riku Eerola" userId="5cbb4aaa-e37a-4089-a869-cabab1641584" providerId="ADAL" clId="{7CB228DD-DF99-4892-9753-0F03AA21955B}" dt="2026-06-22T09:43:18.564" v="0" actId="1076"/>
          <ac:spMkLst>
            <pc:docMk/>
            <pc:sldMk cId="1848366525" sldId="2147481976"/>
            <ac:spMk id="69" creationId="{F08E54D6-FCBE-772A-7370-3C33A4159129}"/>
          </ac:spMkLst>
        </pc:spChg>
        <pc:spChg chg="mod">
          <ac:chgData name="Riku Eerola" userId="5cbb4aaa-e37a-4089-a869-cabab1641584" providerId="ADAL" clId="{7CB228DD-DF99-4892-9753-0F03AA21955B}" dt="2026-06-22T09:43:18.564" v="0" actId="1076"/>
          <ac:spMkLst>
            <pc:docMk/>
            <pc:sldMk cId="1848366525" sldId="2147481976"/>
            <ac:spMk id="96" creationId="{ED2C92CC-CCB5-6CD6-D876-C684171916D3}"/>
          </ac:spMkLst>
        </pc:spChg>
        <pc:spChg chg="mod">
          <ac:chgData name="Riku Eerola" userId="5cbb4aaa-e37a-4089-a869-cabab1641584" providerId="ADAL" clId="{7CB228DD-DF99-4892-9753-0F03AA21955B}" dt="2026-06-22T09:43:18.564" v="0" actId="1076"/>
          <ac:spMkLst>
            <pc:docMk/>
            <pc:sldMk cId="1848366525" sldId="2147481976"/>
            <ac:spMk id="104" creationId="{BBD90143-A66D-BD56-959A-8494F5EF2CFB}"/>
          </ac:spMkLst>
        </pc:spChg>
      </pc:sldChg>
    </pc:docChg>
  </pc:docChgLst>
</pc:chgInfo>
</file>

<file path=ppt/comments/modernComment_7FA36008_5167CB71.xml><?xml version="1.0" encoding="utf-8"?>
<p188:cmLst xmlns:a="http://schemas.openxmlformats.org/drawingml/2006/main" xmlns:r="http://schemas.openxmlformats.org/officeDocument/2006/relationships" xmlns:p188="http://schemas.microsoft.com/office/powerpoint/2018/8/main">
  <p188:cm id="{76E05ECC-C3E5-4C72-8B74-B5E7FCC3F6EF}" authorId="{5FAD1550-1878-3A07-51E9-3ED62230E975}" status="resolved" created="2025-07-15T21:04:36.759" complete="100000">
    <ac:deMkLst xmlns:ac="http://schemas.microsoft.com/office/drawing/2013/main/command">
      <pc:docMk xmlns:pc="http://schemas.microsoft.com/office/powerpoint/2013/main/command"/>
      <pc:sldMk xmlns:pc="http://schemas.microsoft.com/office/powerpoint/2013/main/command" cId="1365756785" sldId="2141413384"/>
      <ac:spMk id="64" creationId="{A93D0120-3223-CE17-2B5B-E58DBD8117B7}"/>
    </ac:deMkLst>
    <p188:txBody>
      <a:bodyPr/>
      <a:lstStyle/>
      <a:p>
        <a:r>
          <a:rPr lang="en-US"/>
          <a:t>yellow highlight?</a:t>
        </a:r>
      </a:p>
    </p188:txBody>
    <p188:extLst>
      <p:ext xmlns:p="http://schemas.openxmlformats.org/presentationml/2006/main" uri="{57CB4572-C831-44C2-8A1C-0ADB6CCDFE69}">
        <p223:reactions xmlns:p223="http://schemas.microsoft.com/office/powerpoint/2022/03/main">
          <p223:rxn type="👍">
            <p223:instance time="2025-07-16T12:36:57.059" authorId="{CC5FE962-2106-7475-DAC8-1242B8F10100}"/>
          </p223:rxn>
        </p223:reactions>
      </p:ext>
    </p188:extLst>
  </p188:cm>
</p188:cmLst>
</file>

<file path=ppt/comments/modernComment_7FA36019_6250B854.xml><?xml version="1.0" encoding="utf-8"?>
<p188:cmLst xmlns:a="http://schemas.openxmlformats.org/drawingml/2006/main" xmlns:r="http://schemas.openxmlformats.org/officeDocument/2006/relationships" xmlns:p188="http://schemas.microsoft.com/office/powerpoint/2018/8/main">
  <p188:cm id="{471B3637-7D40-4241-90FA-504284CC579D}" authorId="{290C2EA9-EE05-2CE6-CB7A-A6DE2A15A148}" created="2026-05-08T15:42:20.326">
    <ac:txMkLst xmlns:ac="http://schemas.microsoft.com/office/drawing/2013/main/command">
      <pc:docMk xmlns:pc="http://schemas.microsoft.com/office/powerpoint/2013/main/command"/>
      <pc:sldMk xmlns:pc="http://schemas.microsoft.com/office/powerpoint/2013/main/command" cId="1649457236" sldId="2141413401"/>
      <ac:spMk id="2" creationId="{D16BB884-088B-7DD2-0F46-CE0A4067B485}"/>
      <ac:txMk cp="7" len="24">
        <ac:context len="123" hash="314828319"/>
      </ac:txMk>
    </ac:txMkLst>
    <p188:pos x="2424430" y="501605"/>
    <p188:txBody>
      <a:bodyPr/>
      <a:lstStyle/>
      <a:p>
        <a:r>
          <a:rPr lang="en-US"/>
          <a:t>Common term is “surface-to-air” (SAMs for acronym)</a:t>
        </a:r>
      </a:p>
    </p188:txBody>
  </p188:cm>
  <p188:cm id="{362B97CF-F215-44D4-9542-6DEADE47454D}" authorId="{290C2EA9-EE05-2CE6-CB7A-A6DE2A15A148}" created="2026-05-08T15:42:49.220">
    <ac:txMkLst xmlns:ac="http://schemas.microsoft.com/office/drawing/2013/main/command">
      <pc:docMk xmlns:pc="http://schemas.microsoft.com/office/powerpoint/2013/main/command"/>
      <pc:sldMk xmlns:pc="http://schemas.microsoft.com/office/powerpoint/2013/main/command" cId="1649457236" sldId="2141413401"/>
      <ac:spMk id="8" creationId="{D95B5A7B-15C3-1E27-027A-25EA4D5312E4}"/>
      <ac:txMk cp="0" len="7">
        <ac:context len="16" hash="2026311483"/>
      </ac:txMk>
    </ac:txMkLst>
    <p188:pos x="1346200" y="419795"/>
    <p188:txBody>
      <a:bodyPr/>
      <a:lstStyle/>
      <a:p>
        <a:r>
          <a:rPr lang="en-US"/>
          <a:t>Call this “Missile Systems”</a:t>
        </a:r>
      </a:p>
    </p188:txBody>
  </p188:cm>
  <p188:cm id="{782BCC47-3710-4BF4-8365-A90A16EA2FFC}" authorId="{290C2EA9-EE05-2CE6-CB7A-A6DE2A15A148}" created="2026-05-08T15:44:41.122">
    <ac:txMkLst xmlns:ac="http://schemas.microsoft.com/office/drawing/2013/main/command">
      <pc:docMk xmlns:pc="http://schemas.microsoft.com/office/powerpoint/2013/main/command"/>
      <pc:sldMk xmlns:pc="http://schemas.microsoft.com/office/powerpoint/2013/main/command" cId="1649457236" sldId="2141413401"/>
      <ac:spMk id="8" creationId="{D95B5A7B-15C3-1E27-027A-25EA4D5312E4}"/>
      <ac:txMk cp="0" len="7">
        <ac:context len="16" hash="2026311483"/>
      </ac:txMk>
    </ac:txMkLst>
    <p188:pos x="1346200" y="419795"/>
    <p188:txBody>
      <a:bodyPr/>
      <a:lstStyle/>
      <a:p>
        <a:r>
          <a:rPr lang="en-US"/>
          <a:t>Add M5569 series and IUG series</a:t>
        </a:r>
      </a:p>
    </p188:txBody>
  </p188:cm>
</p188:cmLst>
</file>

<file path=ppt/comments/modernComment_7FFFCE10_124D97FC.xml><?xml version="1.0" encoding="utf-8"?>
<p188:cmLst xmlns:a="http://schemas.openxmlformats.org/drawingml/2006/main" xmlns:r="http://schemas.openxmlformats.org/officeDocument/2006/relationships" xmlns:p188="http://schemas.microsoft.com/office/powerpoint/2018/8/main">
  <p188:cm id="{6FC8989F-ED9A-4E16-9AC3-7613583C0483}" authorId="{5FAD1550-1878-3A07-51E9-3ED62230E975}" created="2026-05-06T19:16:22.844">
    <pc:sldMkLst xmlns:pc="http://schemas.microsoft.com/office/powerpoint/2013/main/command">
      <pc:docMk/>
      <pc:sldMk cId="307075068" sldId="2147470864"/>
    </pc:sldMkLst>
    <p188:replyLst>
      <p188:reply id="{84B3BCE1-6488-4CA9-A02F-E0DB14CB041C}" authorId="{0EDC1AAF-9631-7D13-1441-3308F1BD905C}" created="2026-05-06T19:55:13.073">
        <p188:txBody>
          <a:bodyPr/>
          <a:lstStyle/>
          <a:p>
            <a:r>
              <a:rPr lang="en-US"/>
              <a:t>[@Griffin, Timothy] should I hide this slide?</a:t>
            </a:r>
          </a:p>
        </p188:txBody>
      </p188:reply>
      <p188:reply id="{8CE378C4-BDB1-4641-BBE6-B3F98600173F}" authorId="{5FAD1550-1878-3A07-51E9-3ED62230E975}" created="2026-05-06T20:02:19.398">
        <p188:txBody>
          <a:bodyPr/>
          <a:lstStyle/>
          <a:p>
            <a:r>
              <a:rPr lang="en-US"/>
              <a:t>Yes - Sorry was not clear</a:t>
            </a:r>
          </a:p>
        </p188:txBody>
      </p188:reply>
    </p188:replyLst>
    <p188:txBody>
      <a:bodyPr/>
      <a:lstStyle/>
      <a:p>
        <a:r>
          <a:rPr lang="en-US"/>
          <a:t>this slide is just about Airpax (didn't realize before)</a:t>
        </a:r>
      </a:p>
    </p188:txBody>
  </p188:cm>
</p188:cmLst>
</file>

<file path=ppt/comments/modernComment_7FFFF929_6622145D.xml><?xml version="1.0" encoding="utf-8"?>
<p188:cmLst xmlns:a="http://schemas.openxmlformats.org/drawingml/2006/main" xmlns:r="http://schemas.openxmlformats.org/officeDocument/2006/relationships" xmlns:p188="http://schemas.microsoft.com/office/powerpoint/2018/8/main">
  <p188:cm id="{95877221-80B2-48AF-AA14-5D7D5B1BCB96}" authorId="{6262928D-7FE8-8974-004D-F2A5720B0C98}" created="2026-04-22T13:35:13.223">
    <pc:sldMkLst xmlns:pc="http://schemas.microsoft.com/office/powerpoint/2013/main/command">
      <pc:docMk/>
      <pc:sldMk cId="1713509469" sldId="2147481897"/>
    </pc:sldMkLst>
    <p188:txBody>
      <a:bodyPr/>
      <a:lstStyle/>
      <a:p>
        <a:r>
          <a:rPr lang="en-US"/>
          <a:t>Maybe use this one instead of slide 38?</a:t>
        </a:r>
      </a:p>
    </p188:txBody>
    <p188:extLst>
      <p:ext xmlns:p="http://schemas.openxmlformats.org/presentationml/2006/main" uri="{57CB4572-C831-44C2-8A1C-0ADB6CCDFE69}">
        <p223:reactions xmlns:p223="http://schemas.microsoft.com/office/powerpoint/2022/03/main">
          <p223:rxn type="👍">
            <p223:instance time="2026-05-06T19:44:10.445" authorId="{0EDC1AAF-9631-7D13-1441-3308F1BD905C}"/>
          </p223:rxn>
        </p223:reactions>
      </p:ext>
    </p188:extLst>
  </p188:cm>
</p188:cmLst>
</file>

<file path=ppt/comments/modernComment_7FFFF936_F94CFEF7.xml><?xml version="1.0" encoding="utf-8"?>
<p188:cmLst xmlns:a="http://schemas.openxmlformats.org/drawingml/2006/main" xmlns:r="http://schemas.openxmlformats.org/officeDocument/2006/relationships" xmlns:p188="http://schemas.microsoft.com/office/powerpoint/2018/8/main">
  <p188:cm id="{9B75FCBB-D9FE-4F92-93ED-4E43EA2A7672}" authorId="{5FAD1550-1878-3A07-51E9-3ED62230E975}" created="2026-05-06T02:01:49.162">
    <pc:sldMkLst xmlns:pc="http://schemas.microsoft.com/office/powerpoint/2013/main/command">
      <pc:docMk/>
      <pc:sldMk cId="4182572791" sldId="2147481910"/>
    </pc:sldMkLst>
    <p188:txBody>
      <a:bodyPr/>
      <a:lstStyle/>
      <a:p>
        <a:r>
          <a:rPr lang="en-US"/>
          <a:t>[@Davine, Madison] let's update this chart to match the categories throughout -- Right now we show Pressure and SSR but with no check marks</a:t>
        </a:r>
      </a:p>
    </p188:txBody>
    <p188:extLst>
      <p:ext xmlns:p="http://schemas.openxmlformats.org/presentationml/2006/main" uri="{57CB4572-C831-44C2-8A1C-0ADB6CCDFE69}">
        <p223:reactions xmlns:p223="http://schemas.microsoft.com/office/powerpoint/2022/03/main">
          <p223:rxn type="👍">
            <p223:instance time="2026-05-06T19:53:55.588" authorId="{0EDC1AAF-9631-7D13-1441-3308F1BD905C}"/>
          </p223:rxn>
        </p223:reactions>
      </p:ext>
    </p188:extLst>
  </p188:cm>
  <p188:cm id="{A0D1A0EF-5FC8-4F9E-B4AB-EBBBECBAD791}" authorId="{5FAD1550-1878-3A07-51E9-3ED62230E975}" created="2026-05-06T19:16:41.641">
    <pc:sldMkLst xmlns:pc="http://schemas.microsoft.com/office/powerpoint/2013/main/command">
      <pc:docMk/>
      <pc:sldMk cId="4182572791" sldId="2147481910"/>
    </pc:sldMkLst>
    <p188:txBody>
      <a:bodyPr/>
      <a:lstStyle/>
      <a:p>
        <a:r>
          <a:rPr lang="en-US"/>
          <a:t>Add Crydom and Sensata logos above SSR and P&amp;T Columns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22C1621-0DC4-FA41-BB40-739E483ED792}" type="datetimeFigureOut">
              <a:rPr lang="en-US" smtClean="0"/>
              <a:t>6/29/2026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A0ECE89-0997-8446-A4C0-00070DEF8948}" type="slidenum">
              <a:rPr lang="en-US" smtClean="0"/>
              <a:t>‹#›</a:t>
            </a:fld>
            <a:endParaRPr lang="en-US"/>
          </a:p>
        </p:txBody>
      </p:sp>
    </p:spTree>
    <p:extLst>
      <p:ext uri="{BB962C8B-B14F-4D97-AF65-F5344CB8AC3E}">
        <p14:creationId xmlns:p14="http://schemas.microsoft.com/office/powerpoint/2010/main" val="3126925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D0D71B-1E98-412F-B029-37AE982769A0}"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0627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F32F9-0876-80BB-DB6B-EAB2D76A78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DAB62E-A151-C1E8-F216-EE317B2E84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1BD338-8ECD-DD4F-1AB1-EB036A468DA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124C72E-44A8-9975-64D2-A5238F73FA7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D0D71B-1E98-412F-B029-37AE982769A0}"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6854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D7B34-BC81-6805-53B3-75C7C77315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848DB7-422C-C160-B206-C2F703147C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093AA4-0E82-5E3A-ABB4-F806D3AA6BC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0D78F62-A9D5-07F1-FF38-5F236B3D267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D0D71B-1E98-412F-B029-37AE982769A0}"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1344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400EF-A767-2BB3-75AC-95CE099DE3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86FF19-3658-3772-51CA-7E5939AC2F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2449B3-A4C3-21AC-E926-72F42E9DCFD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C04A69-D348-6307-9AC2-5FAABB06DB1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D0D71B-1E98-412F-B029-37AE982769A0}"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8138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a:ln/>
        </p:spPr>
      </p:sp>
      <p:sp>
        <p:nvSpPr>
          <p:cNvPr id="146435" name="Notes Placeholder 2"/>
          <p:cNvSpPr>
            <a:spLocks noGrp="1"/>
          </p:cNvSpPr>
          <p:nvPr>
            <p:ph type="body" idx="1"/>
          </p:nvPr>
        </p:nvSpPr>
        <p:spPr>
          <a:noFill/>
          <a:ln/>
        </p:spPr>
        <p:txBody>
          <a:bodyPr/>
          <a:lstStyle/>
          <a:p>
            <a:endParaRPr lang="en-US">
              <a:ea typeface="ＭＳ Ｐゴシック" pitchFamily="34" charset="-128"/>
            </a:endParaRPr>
          </a:p>
        </p:txBody>
      </p:sp>
      <p:sp>
        <p:nvSpPr>
          <p:cNvPr id="4" name="Slide Number Placeholder 3"/>
          <p:cNvSpPr>
            <a:spLocks noGrp="1"/>
          </p:cNvSpPr>
          <p:nvPr>
            <p:ph type="sldNum" sz="quarter" idx="5"/>
          </p:nvPr>
        </p:nvSpPr>
        <p:spPr/>
        <p:txBody>
          <a:bodyPr/>
          <a:lstStyle/>
          <a:p>
            <a:pPr>
              <a:defRPr/>
            </a:pPr>
            <a:fld id="{CC67DCD0-0D69-400B-A2D9-5CF6C921C2C2}" type="slidenum">
              <a:rPr lang="en-US" smtClean="0"/>
              <a:pPr>
                <a:defRPr/>
              </a:pPr>
              <a:t>20</a:t>
            </a:fld>
            <a:endParaRPr lang="en-US"/>
          </a:p>
        </p:txBody>
      </p:sp>
    </p:spTree>
    <p:extLst>
      <p:ext uri="{BB962C8B-B14F-4D97-AF65-F5344CB8AC3E}">
        <p14:creationId xmlns:p14="http://schemas.microsoft.com/office/powerpoint/2010/main" val="15671283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a:ln/>
        </p:spPr>
      </p:sp>
      <p:sp>
        <p:nvSpPr>
          <p:cNvPr id="146435" name="Notes Placeholder 2"/>
          <p:cNvSpPr>
            <a:spLocks noGrp="1"/>
          </p:cNvSpPr>
          <p:nvPr>
            <p:ph type="body" idx="1"/>
          </p:nvPr>
        </p:nvSpPr>
        <p:spPr>
          <a:noFill/>
          <a:ln/>
        </p:spPr>
        <p:txBody>
          <a:bodyPr/>
          <a:lstStyle/>
          <a:p>
            <a:endParaRPr lang="en-US">
              <a:ea typeface="ＭＳ Ｐゴシック" pitchFamily="34" charset="-128"/>
            </a:endParaRPr>
          </a:p>
        </p:txBody>
      </p:sp>
      <p:sp>
        <p:nvSpPr>
          <p:cNvPr id="4" name="Slide Number Placeholder 3"/>
          <p:cNvSpPr>
            <a:spLocks noGrp="1"/>
          </p:cNvSpPr>
          <p:nvPr>
            <p:ph type="sldNum" sz="quarter" idx="5"/>
          </p:nvPr>
        </p:nvSpPr>
        <p:spPr/>
        <p:txBody>
          <a:bodyPr/>
          <a:lstStyle/>
          <a:p>
            <a:pPr>
              <a:defRPr/>
            </a:pPr>
            <a:fld id="{CC67DCD0-0D69-400B-A2D9-5CF6C921C2C2}" type="slidenum">
              <a:rPr lang="en-US" smtClean="0"/>
              <a:pPr>
                <a:defRPr/>
              </a:pPr>
              <a:t>25</a:t>
            </a:fld>
            <a:endParaRPr lang="en-US"/>
          </a:p>
        </p:txBody>
      </p:sp>
    </p:spTree>
    <p:extLst>
      <p:ext uri="{BB962C8B-B14F-4D97-AF65-F5344CB8AC3E}">
        <p14:creationId xmlns:p14="http://schemas.microsoft.com/office/powerpoint/2010/main" val="1666249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6243E-8C63-3927-C6F1-59EEE9827C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F678CA-37B5-5D2A-83CE-6912EE2789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E7CC37-5C63-56EC-29B2-B973213131B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ED24576-D3FA-7244-22C5-E7C1431D682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D0D71B-1E98-412F-B029-37AE982769A0}"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80968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p:bg>
      <p:bgPr>
        <a:gradFill flip="none" rotWithShape="1">
          <a:gsLst>
            <a:gs pos="0">
              <a:schemeClr val="tx1"/>
            </a:gs>
            <a:gs pos="100000">
              <a:schemeClr val="accent1"/>
            </a:gs>
          </a:gsLst>
          <a:lin ang="18900000" scaled="1"/>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9856FB9-4231-4347-ABCB-5C861F56978C}"/>
              </a:ext>
            </a:extLst>
          </p:cNvPr>
          <p:cNvGrpSpPr/>
          <p:nvPr userDrawn="1"/>
        </p:nvGrpSpPr>
        <p:grpSpPr>
          <a:xfrm>
            <a:off x="0" y="0"/>
            <a:ext cx="12192000" cy="6858001"/>
            <a:chOff x="0" y="-1"/>
            <a:chExt cx="12192000" cy="6858001"/>
          </a:xfrm>
        </p:grpSpPr>
        <p:pic>
          <p:nvPicPr>
            <p:cNvPr id="3" name="Picture 2" descr="A picture containing night, night sky, dark&#10;&#10;Description automatically generated">
              <a:extLst>
                <a:ext uri="{FF2B5EF4-FFF2-40B4-BE49-F238E27FC236}">
                  <a16:creationId xmlns:a16="http://schemas.microsoft.com/office/drawing/2014/main" id="{6C6906B7-39B4-4477-B299-CC640DB5D231}"/>
                </a:ext>
              </a:extLst>
            </p:cNvPr>
            <p:cNvPicPr>
              <a:picLocks noChangeAspect="1"/>
            </p:cNvPicPr>
            <p:nvPr userDrawn="1"/>
          </p:nvPicPr>
          <p:blipFill rotWithShape="1">
            <a:blip r:embed="rId2" cstate="screen">
              <a:alphaModFix amt="80000"/>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4" name="Oval 3">
              <a:extLst>
                <a:ext uri="{FF2B5EF4-FFF2-40B4-BE49-F238E27FC236}">
                  <a16:creationId xmlns:a16="http://schemas.microsoft.com/office/drawing/2014/main" id="{A9F11C83-BAB7-457D-86E1-05556501CA58}"/>
                </a:ext>
              </a:extLst>
            </p:cNvPr>
            <p:cNvSpPr/>
            <p:nvPr/>
          </p:nvSpPr>
          <p:spPr>
            <a:xfrm>
              <a:off x="8223510" y="2427525"/>
              <a:ext cx="272790" cy="27279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5" name="Oval 4">
              <a:extLst>
                <a:ext uri="{FF2B5EF4-FFF2-40B4-BE49-F238E27FC236}">
                  <a16:creationId xmlns:a16="http://schemas.microsoft.com/office/drawing/2014/main" id="{0BD73480-3D8D-4F50-A21F-BEB83E278EB3}"/>
                </a:ext>
              </a:extLst>
            </p:cNvPr>
            <p:cNvSpPr/>
            <p:nvPr/>
          </p:nvSpPr>
          <p:spPr>
            <a:xfrm>
              <a:off x="9188710" y="2090975"/>
              <a:ext cx="272790" cy="272790"/>
            </a:xfrm>
            <a:prstGeom prst="ellipse">
              <a:avLst/>
            </a:prstGeom>
            <a:solidFill>
              <a:srgbClr val="4CAA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6" name="Oval 5">
              <a:extLst>
                <a:ext uri="{FF2B5EF4-FFF2-40B4-BE49-F238E27FC236}">
                  <a16:creationId xmlns:a16="http://schemas.microsoft.com/office/drawing/2014/main" id="{86684C2A-146A-4364-9F8D-79048C0CF570}"/>
                </a:ext>
              </a:extLst>
            </p:cNvPr>
            <p:cNvSpPr/>
            <p:nvPr/>
          </p:nvSpPr>
          <p:spPr>
            <a:xfrm>
              <a:off x="9452105" y="3821008"/>
              <a:ext cx="272790" cy="27279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7" name="Oval 6">
              <a:extLst>
                <a:ext uri="{FF2B5EF4-FFF2-40B4-BE49-F238E27FC236}">
                  <a16:creationId xmlns:a16="http://schemas.microsoft.com/office/drawing/2014/main" id="{CC2484CB-0485-4F7A-ACCA-021105F97984}"/>
                </a:ext>
              </a:extLst>
            </p:cNvPr>
            <p:cNvSpPr/>
            <p:nvPr/>
          </p:nvSpPr>
          <p:spPr>
            <a:xfrm>
              <a:off x="7615893" y="4000662"/>
              <a:ext cx="186271" cy="186271"/>
            </a:xfrm>
            <a:prstGeom prst="ellipse">
              <a:avLst/>
            </a:prstGeom>
            <a:solidFill>
              <a:srgbClr val="81B9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8" name="Oval 7">
              <a:extLst>
                <a:ext uri="{FF2B5EF4-FFF2-40B4-BE49-F238E27FC236}">
                  <a16:creationId xmlns:a16="http://schemas.microsoft.com/office/drawing/2014/main" id="{6C5C24B4-BCF6-4E0F-BF7C-58A63A4FD2D1}"/>
                </a:ext>
              </a:extLst>
            </p:cNvPr>
            <p:cNvSpPr/>
            <p:nvPr/>
          </p:nvSpPr>
          <p:spPr>
            <a:xfrm>
              <a:off x="6140710" y="4093798"/>
              <a:ext cx="186271" cy="186271"/>
            </a:xfrm>
            <a:prstGeom prst="ellipse">
              <a:avLst/>
            </a:prstGeom>
            <a:solidFill>
              <a:srgbClr val="A07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9" name="Oval 8">
              <a:extLst>
                <a:ext uri="{FF2B5EF4-FFF2-40B4-BE49-F238E27FC236}">
                  <a16:creationId xmlns:a16="http://schemas.microsoft.com/office/drawing/2014/main" id="{C3CD3D22-DB88-4A0F-B522-3289BCF2770C}"/>
                </a:ext>
              </a:extLst>
            </p:cNvPr>
            <p:cNvSpPr/>
            <p:nvPr/>
          </p:nvSpPr>
          <p:spPr>
            <a:xfrm>
              <a:off x="7479498" y="5274216"/>
              <a:ext cx="186271" cy="186271"/>
            </a:xfrm>
            <a:prstGeom prst="ellipse">
              <a:avLst/>
            </a:prstGeom>
            <a:solidFill>
              <a:srgbClr val="DF8E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0" name="Oval 9">
              <a:extLst>
                <a:ext uri="{FF2B5EF4-FFF2-40B4-BE49-F238E27FC236}">
                  <a16:creationId xmlns:a16="http://schemas.microsoft.com/office/drawing/2014/main" id="{B8585741-63F4-4540-A078-DF72A55C0096}"/>
                </a:ext>
              </a:extLst>
            </p:cNvPr>
            <p:cNvSpPr/>
            <p:nvPr/>
          </p:nvSpPr>
          <p:spPr>
            <a:xfrm>
              <a:off x="5269699" y="5148879"/>
              <a:ext cx="186271" cy="186271"/>
            </a:xfrm>
            <a:prstGeom prst="ellipse">
              <a:avLst/>
            </a:prstGeom>
            <a:solidFill>
              <a:srgbClr val="637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1" name="Oval 10">
              <a:extLst>
                <a:ext uri="{FF2B5EF4-FFF2-40B4-BE49-F238E27FC236}">
                  <a16:creationId xmlns:a16="http://schemas.microsoft.com/office/drawing/2014/main" id="{7A4F83F8-E31B-47D5-A5DB-2D21A44ECC73}"/>
                </a:ext>
              </a:extLst>
            </p:cNvPr>
            <p:cNvSpPr/>
            <p:nvPr/>
          </p:nvSpPr>
          <p:spPr>
            <a:xfrm>
              <a:off x="10108399" y="1291254"/>
              <a:ext cx="186271" cy="186271"/>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B56CD31C-C112-4C0A-A206-29CB5394126E}"/>
                </a:ext>
              </a:extLst>
            </p:cNvPr>
            <p:cNvSpPr/>
            <p:nvPr/>
          </p:nvSpPr>
          <p:spPr>
            <a:xfrm>
              <a:off x="10256562" y="2134234"/>
              <a:ext cx="186271" cy="186271"/>
            </a:xfrm>
            <a:prstGeom prst="ellipse">
              <a:avLst/>
            </a:prstGeom>
            <a:solidFill>
              <a:srgbClr val="CC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3" name="Oval 12">
              <a:extLst>
                <a:ext uri="{FF2B5EF4-FFF2-40B4-BE49-F238E27FC236}">
                  <a16:creationId xmlns:a16="http://schemas.microsoft.com/office/drawing/2014/main" id="{D1223B84-5391-43ED-A0DF-2E61FA6F6035}"/>
                </a:ext>
              </a:extLst>
            </p:cNvPr>
            <p:cNvSpPr/>
            <p:nvPr/>
          </p:nvSpPr>
          <p:spPr>
            <a:xfrm>
              <a:off x="9782922" y="3130809"/>
              <a:ext cx="186271" cy="186271"/>
            </a:xfrm>
            <a:prstGeom prst="ellipse">
              <a:avLst/>
            </a:prstGeom>
            <a:solidFill>
              <a:srgbClr val="6A8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DD77EE73-3C81-413E-B346-F0AF3E35E88E}"/>
                </a:ext>
              </a:extLst>
            </p:cNvPr>
            <p:cNvSpPr/>
            <p:nvPr/>
          </p:nvSpPr>
          <p:spPr>
            <a:xfrm>
              <a:off x="4353672" y="6226434"/>
              <a:ext cx="186271" cy="186271"/>
            </a:xfrm>
            <a:prstGeom prst="ellipse">
              <a:avLst/>
            </a:prstGeom>
            <a:solidFill>
              <a:srgbClr val="B7D2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5" name="Oval 14">
              <a:extLst>
                <a:ext uri="{FF2B5EF4-FFF2-40B4-BE49-F238E27FC236}">
                  <a16:creationId xmlns:a16="http://schemas.microsoft.com/office/drawing/2014/main" id="{BB51A7EB-3E8C-4116-AF1F-E50669E11C53}"/>
                </a:ext>
              </a:extLst>
            </p:cNvPr>
            <p:cNvSpPr/>
            <p:nvPr/>
          </p:nvSpPr>
          <p:spPr>
            <a:xfrm>
              <a:off x="5593549" y="6040163"/>
              <a:ext cx="186271" cy="18627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6" name="Oval 15">
              <a:extLst>
                <a:ext uri="{FF2B5EF4-FFF2-40B4-BE49-F238E27FC236}">
                  <a16:creationId xmlns:a16="http://schemas.microsoft.com/office/drawing/2014/main" id="{6AEAEAD7-99E4-4792-BA90-070D6C647B55}"/>
                </a:ext>
              </a:extLst>
            </p:cNvPr>
            <p:cNvSpPr/>
            <p:nvPr/>
          </p:nvSpPr>
          <p:spPr>
            <a:xfrm>
              <a:off x="6772276" y="3741755"/>
              <a:ext cx="186271" cy="186271"/>
            </a:xfrm>
            <a:prstGeom prst="ellipse">
              <a:avLst/>
            </a:prstGeom>
            <a:solidFill>
              <a:srgbClr val="CC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7" name="Oval 16">
              <a:extLst>
                <a:ext uri="{FF2B5EF4-FFF2-40B4-BE49-F238E27FC236}">
                  <a16:creationId xmlns:a16="http://schemas.microsoft.com/office/drawing/2014/main" id="{46CC7A57-71FD-41A8-B580-7B78DB46482C}"/>
                </a:ext>
              </a:extLst>
            </p:cNvPr>
            <p:cNvSpPr/>
            <p:nvPr/>
          </p:nvSpPr>
          <p:spPr>
            <a:xfrm>
              <a:off x="11344276" y="350855"/>
              <a:ext cx="186271" cy="186271"/>
            </a:xfrm>
            <a:prstGeom prst="ellipse">
              <a:avLst/>
            </a:prstGeom>
            <a:solidFill>
              <a:srgbClr val="81B9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23D5C33B-06D5-40AA-842F-FB92596B9C2A}"/>
                </a:ext>
              </a:extLst>
            </p:cNvPr>
            <p:cNvSpPr/>
            <p:nvPr/>
          </p:nvSpPr>
          <p:spPr>
            <a:xfrm>
              <a:off x="11220451" y="2531660"/>
              <a:ext cx="186271" cy="18627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5EACE34A-6C0D-482C-854B-3BD905951250}"/>
                </a:ext>
              </a:extLst>
            </p:cNvPr>
            <p:cNvSpPr/>
            <p:nvPr/>
          </p:nvSpPr>
          <p:spPr>
            <a:xfrm>
              <a:off x="8310029" y="5087945"/>
              <a:ext cx="186271" cy="186271"/>
            </a:xfrm>
            <a:prstGeom prst="ellipse">
              <a:avLst/>
            </a:prstGeom>
            <a:solidFill>
              <a:schemeClr val="accent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20" name="Oval 19">
              <a:extLst>
                <a:ext uri="{FF2B5EF4-FFF2-40B4-BE49-F238E27FC236}">
                  <a16:creationId xmlns:a16="http://schemas.microsoft.com/office/drawing/2014/main" id="{6BDE256F-B57B-48EF-B924-96FA892A39A2}"/>
                </a:ext>
              </a:extLst>
            </p:cNvPr>
            <p:cNvSpPr/>
            <p:nvPr/>
          </p:nvSpPr>
          <p:spPr>
            <a:xfrm>
              <a:off x="6140709" y="5657993"/>
              <a:ext cx="186271" cy="186271"/>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21" name="Oval 20">
              <a:extLst>
                <a:ext uri="{FF2B5EF4-FFF2-40B4-BE49-F238E27FC236}">
                  <a16:creationId xmlns:a16="http://schemas.microsoft.com/office/drawing/2014/main" id="{C6C0921B-0249-46C4-9F2C-D1D69F90612B}"/>
                </a:ext>
              </a:extLst>
            </p:cNvPr>
            <p:cNvSpPr/>
            <p:nvPr/>
          </p:nvSpPr>
          <p:spPr>
            <a:xfrm>
              <a:off x="7832586" y="4353087"/>
              <a:ext cx="186271" cy="186271"/>
            </a:xfrm>
            <a:prstGeom prst="ellipse">
              <a:avLst/>
            </a:prstGeom>
            <a:solidFill>
              <a:srgbClr val="637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grpSp>
      <p:sp>
        <p:nvSpPr>
          <p:cNvPr id="28" name="Title 1">
            <a:extLst>
              <a:ext uri="{FF2B5EF4-FFF2-40B4-BE49-F238E27FC236}">
                <a16:creationId xmlns:a16="http://schemas.microsoft.com/office/drawing/2014/main" id="{36566FAC-C4F8-4876-BD78-7A859333222A}"/>
              </a:ext>
            </a:extLst>
          </p:cNvPr>
          <p:cNvSpPr>
            <a:spLocks noGrp="1"/>
          </p:cNvSpPr>
          <p:nvPr>
            <p:ph type="title"/>
          </p:nvPr>
        </p:nvSpPr>
        <p:spPr>
          <a:xfrm>
            <a:off x="396875" y="3424881"/>
            <a:ext cx="6561672" cy="450850"/>
          </a:xfrm>
          <a:prstGeom prst="rect">
            <a:avLst/>
          </a:prstGeom>
        </p:spPr>
        <p:txBody>
          <a:bodyPr lIns="0" tIns="0" rIns="0" bIns="0" anchor="t">
            <a:noAutofit/>
          </a:bodyPr>
          <a:lstStyle>
            <a:lvl1pPr>
              <a:defRPr sz="3600" b="1">
                <a:solidFill>
                  <a:schemeClr val="bg1"/>
                </a:solidFill>
                <a:latin typeface="Arial" panose="020B0604020202020204" pitchFamily="34" charset="0"/>
                <a:ea typeface="Roboto" pitchFamily="2" charset="0"/>
                <a:cs typeface="Arial" panose="020B0604020202020204" pitchFamily="34" charset="0"/>
              </a:defRPr>
            </a:lvl1pPr>
          </a:lstStyle>
          <a:p>
            <a:r>
              <a:rPr lang="en-US"/>
              <a:t>Click to edit Master title style</a:t>
            </a:r>
            <a:endParaRPr lang="en-IN"/>
          </a:p>
        </p:txBody>
      </p:sp>
      <p:sp>
        <p:nvSpPr>
          <p:cNvPr id="29" name="Holder 3">
            <a:extLst>
              <a:ext uri="{FF2B5EF4-FFF2-40B4-BE49-F238E27FC236}">
                <a16:creationId xmlns:a16="http://schemas.microsoft.com/office/drawing/2014/main" id="{869E37AE-DFDC-4AC5-B884-C6AD7B8D6296}"/>
              </a:ext>
            </a:extLst>
          </p:cNvPr>
          <p:cNvSpPr>
            <a:spLocks noGrp="1"/>
          </p:cNvSpPr>
          <p:nvPr userDrawn="1">
            <p:ph idx="1" hasCustomPrompt="1"/>
          </p:nvPr>
        </p:nvSpPr>
        <p:spPr>
          <a:xfrm>
            <a:off x="396875" y="4030771"/>
            <a:ext cx="5382945" cy="249299"/>
          </a:xfrm>
          <a:prstGeom prst="rect">
            <a:avLst/>
          </a:prstGeom>
        </p:spPr>
        <p:txBody>
          <a:bodyPr wrap="square" lIns="0" tIns="0" rIns="0" bIns="0">
            <a:spAutoFit/>
          </a:bodyPr>
          <a:lstStyle>
            <a:lvl1pPr marL="0" indent="0">
              <a:buNone/>
              <a:defRPr sz="1800" kern="1200">
                <a:solidFill>
                  <a:schemeClr val="bg2"/>
                </a:solidFill>
                <a:latin typeface="Arial" panose="020B0604020202020204" pitchFamily="34" charset="0"/>
                <a:ea typeface="Roboto" pitchFamily="2" charset="0"/>
                <a:cs typeface="Arial" panose="020B0604020202020204" pitchFamily="34" charset="0"/>
              </a:defRPr>
            </a:lvl1pPr>
          </a:lstStyle>
          <a:p>
            <a:r>
              <a:rPr lang="en-IN"/>
              <a:t>Click to edit Master text styles</a:t>
            </a:r>
          </a:p>
        </p:txBody>
      </p:sp>
      <p:pic>
        <p:nvPicPr>
          <p:cNvPr id="26" name="Graphic 25">
            <a:extLst>
              <a:ext uri="{FF2B5EF4-FFF2-40B4-BE49-F238E27FC236}">
                <a16:creationId xmlns:a16="http://schemas.microsoft.com/office/drawing/2014/main" id="{89815CFF-5249-9930-07BB-7F68442BA35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96875" y="2134235"/>
            <a:ext cx="4703763" cy="749746"/>
          </a:xfrm>
          <a:prstGeom prst="rect">
            <a:avLst/>
          </a:prstGeom>
        </p:spPr>
      </p:pic>
      <p:sp>
        <p:nvSpPr>
          <p:cNvPr id="32" name="Text Placeholder 31">
            <a:extLst>
              <a:ext uri="{FF2B5EF4-FFF2-40B4-BE49-F238E27FC236}">
                <a16:creationId xmlns:a16="http://schemas.microsoft.com/office/drawing/2014/main" id="{C425B238-400A-0272-84A8-101E2B7FDE53}"/>
              </a:ext>
            </a:extLst>
          </p:cNvPr>
          <p:cNvSpPr>
            <a:spLocks noGrp="1"/>
          </p:cNvSpPr>
          <p:nvPr>
            <p:ph type="body" sz="quarter" idx="10" hasCustomPrompt="1"/>
          </p:nvPr>
        </p:nvSpPr>
        <p:spPr>
          <a:xfrm>
            <a:off x="396875" y="4749801"/>
            <a:ext cx="2714625" cy="249300"/>
          </a:xfrm>
          <a:prstGeom prst="rect">
            <a:avLst/>
          </a:prstGeom>
        </p:spPr>
        <p:txBody>
          <a:bodyPr lIns="0" tIns="0" rIns="0" bIns="0"/>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insert Date</a:t>
            </a:r>
          </a:p>
        </p:txBody>
      </p:sp>
    </p:spTree>
    <p:extLst>
      <p:ext uri="{BB962C8B-B14F-4D97-AF65-F5344CB8AC3E}">
        <p14:creationId xmlns:p14="http://schemas.microsoft.com/office/powerpoint/2010/main" val="2510863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ivider Slide">
    <p:bg>
      <p:bgPr>
        <a:gradFill flip="none" rotWithShape="1">
          <a:gsLst>
            <a:gs pos="0">
              <a:schemeClr val="tx1"/>
            </a:gs>
            <a:gs pos="100000">
              <a:schemeClr val="accent1"/>
            </a:gs>
          </a:gsLst>
          <a:lin ang="18900000" scaled="1"/>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9856FB9-4231-4347-ABCB-5C861F56978C}"/>
              </a:ext>
            </a:extLst>
          </p:cNvPr>
          <p:cNvGrpSpPr/>
          <p:nvPr userDrawn="1"/>
        </p:nvGrpSpPr>
        <p:grpSpPr>
          <a:xfrm>
            <a:off x="0" y="0"/>
            <a:ext cx="12192000" cy="6858001"/>
            <a:chOff x="0" y="-1"/>
            <a:chExt cx="12192000" cy="6858001"/>
          </a:xfrm>
        </p:grpSpPr>
        <p:pic>
          <p:nvPicPr>
            <p:cNvPr id="3" name="Picture 2" descr="A picture containing night, night sky, dark&#10;&#10;Description automatically generated">
              <a:extLst>
                <a:ext uri="{FF2B5EF4-FFF2-40B4-BE49-F238E27FC236}">
                  <a16:creationId xmlns:a16="http://schemas.microsoft.com/office/drawing/2014/main" id="{6C6906B7-39B4-4477-B299-CC640DB5D231}"/>
                </a:ext>
              </a:extLst>
            </p:cNvPr>
            <p:cNvPicPr>
              <a:picLocks noChangeAspect="1"/>
            </p:cNvPicPr>
            <p:nvPr/>
          </p:nvPicPr>
          <p:blipFill rotWithShape="1">
            <a:blip r:embed="rId2" cstate="screen">
              <a:alphaModFix amt="80000"/>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4" name="Oval 3">
              <a:extLst>
                <a:ext uri="{FF2B5EF4-FFF2-40B4-BE49-F238E27FC236}">
                  <a16:creationId xmlns:a16="http://schemas.microsoft.com/office/drawing/2014/main" id="{A9F11C83-BAB7-457D-86E1-05556501CA58}"/>
                </a:ext>
              </a:extLst>
            </p:cNvPr>
            <p:cNvSpPr/>
            <p:nvPr/>
          </p:nvSpPr>
          <p:spPr>
            <a:xfrm>
              <a:off x="8223510" y="2427525"/>
              <a:ext cx="272790" cy="27279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5" name="Oval 4">
              <a:extLst>
                <a:ext uri="{FF2B5EF4-FFF2-40B4-BE49-F238E27FC236}">
                  <a16:creationId xmlns:a16="http://schemas.microsoft.com/office/drawing/2014/main" id="{0BD73480-3D8D-4F50-A21F-BEB83E278EB3}"/>
                </a:ext>
              </a:extLst>
            </p:cNvPr>
            <p:cNvSpPr/>
            <p:nvPr/>
          </p:nvSpPr>
          <p:spPr>
            <a:xfrm>
              <a:off x="9188710" y="2090975"/>
              <a:ext cx="272790" cy="272790"/>
            </a:xfrm>
            <a:prstGeom prst="ellipse">
              <a:avLst/>
            </a:prstGeom>
            <a:solidFill>
              <a:srgbClr val="4CAA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6" name="Oval 5">
              <a:extLst>
                <a:ext uri="{FF2B5EF4-FFF2-40B4-BE49-F238E27FC236}">
                  <a16:creationId xmlns:a16="http://schemas.microsoft.com/office/drawing/2014/main" id="{86684C2A-146A-4364-9F8D-79048C0CF570}"/>
                </a:ext>
              </a:extLst>
            </p:cNvPr>
            <p:cNvSpPr/>
            <p:nvPr/>
          </p:nvSpPr>
          <p:spPr>
            <a:xfrm>
              <a:off x="9452105" y="3821008"/>
              <a:ext cx="272790" cy="27279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7" name="Oval 6">
              <a:extLst>
                <a:ext uri="{FF2B5EF4-FFF2-40B4-BE49-F238E27FC236}">
                  <a16:creationId xmlns:a16="http://schemas.microsoft.com/office/drawing/2014/main" id="{CC2484CB-0485-4F7A-ACCA-021105F97984}"/>
                </a:ext>
              </a:extLst>
            </p:cNvPr>
            <p:cNvSpPr/>
            <p:nvPr/>
          </p:nvSpPr>
          <p:spPr>
            <a:xfrm>
              <a:off x="7615893" y="4000662"/>
              <a:ext cx="186271" cy="186271"/>
            </a:xfrm>
            <a:prstGeom prst="ellipse">
              <a:avLst/>
            </a:prstGeom>
            <a:solidFill>
              <a:srgbClr val="81B9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8" name="Oval 7">
              <a:extLst>
                <a:ext uri="{FF2B5EF4-FFF2-40B4-BE49-F238E27FC236}">
                  <a16:creationId xmlns:a16="http://schemas.microsoft.com/office/drawing/2014/main" id="{6C5C24B4-BCF6-4E0F-BF7C-58A63A4FD2D1}"/>
                </a:ext>
              </a:extLst>
            </p:cNvPr>
            <p:cNvSpPr/>
            <p:nvPr/>
          </p:nvSpPr>
          <p:spPr>
            <a:xfrm>
              <a:off x="6140710" y="4093798"/>
              <a:ext cx="186271" cy="186271"/>
            </a:xfrm>
            <a:prstGeom prst="ellipse">
              <a:avLst/>
            </a:prstGeom>
            <a:solidFill>
              <a:srgbClr val="A07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9" name="Oval 8">
              <a:extLst>
                <a:ext uri="{FF2B5EF4-FFF2-40B4-BE49-F238E27FC236}">
                  <a16:creationId xmlns:a16="http://schemas.microsoft.com/office/drawing/2014/main" id="{C3CD3D22-DB88-4A0F-B522-3289BCF2770C}"/>
                </a:ext>
              </a:extLst>
            </p:cNvPr>
            <p:cNvSpPr/>
            <p:nvPr/>
          </p:nvSpPr>
          <p:spPr>
            <a:xfrm>
              <a:off x="7479498" y="5274216"/>
              <a:ext cx="186271" cy="186271"/>
            </a:xfrm>
            <a:prstGeom prst="ellipse">
              <a:avLst/>
            </a:prstGeom>
            <a:solidFill>
              <a:srgbClr val="DF8E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0" name="Oval 9">
              <a:extLst>
                <a:ext uri="{FF2B5EF4-FFF2-40B4-BE49-F238E27FC236}">
                  <a16:creationId xmlns:a16="http://schemas.microsoft.com/office/drawing/2014/main" id="{B8585741-63F4-4540-A078-DF72A55C0096}"/>
                </a:ext>
              </a:extLst>
            </p:cNvPr>
            <p:cNvSpPr/>
            <p:nvPr/>
          </p:nvSpPr>
          <p:spPr>
            <a:xfrm>
              <a:off x="5269699" y="5148879"/>
              <a:ext cx="186271" cy="186271"/>
            </a:xfrm>
            <a:prstGeom prst="ellipse">
              <a:avLst/>
            </a:prstGeom>
            <a:solidFill>
              <a:srgbClr val="637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1" name="Oval 10">
              <a:extLst>
                <a:ext uri="{FF2B5EF4-FFF2-40B4-BE49-F238E27FC236}">
                  <a16:creationId xmlns:a16="http://schemas.microsoft.com/office/drawing/2014/main" id="{7A4F83F8-E31B-47D5-A5DB-2D21A44ECC73}"/>
                </a:ext>
              </a:extLst>
            </p:cNvPr>
            <p:cNvSpPr/>
            <p:nvPr/>
          </p:nvSpPr>
          <p:spPr>
            <a:xfrm>
              <a:off x="10108399" y="1291254"/>
              <a:ext cx="186271" cy="186271"/>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B56CD31C-C112-4C0A-A206-29CB5394126E}"/>
                </a:ext>
              </a:extLst>
            </p:cNvPr>
            <p:cNvSpPr/>
            <p:nvPr/>
          </p:nvSpPr>
          <p:spPr>
            <a:xfrm>
              <a:off x="10256562" y="2134234"/>
              <a:ext cx="186271" cy="186271"/>
            </a:xfrm>
            <a:prstGeom prst="ellipse">
              <a:avLst/>
            </a:prstGeom>
            <a:solidFill>
              <a:srgbClr val="CC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3" name="Oval 12">
              <a:extLst>
                <a:ext uri="{FF2B5EF4-FFF2-40B4-BE49-F238E27FC236}">
                  <a16:creationId xmlns:a16="http://schemas.microsoft.com/office/drawing/2014/main" id="{D1223B84-5391-43ED-A0DF-2E61FA6F6035}"/>
                </a:ext>
              </a:extLst>
            </p:cNvPr>
            <p:cNvSpPr/>
            <p:nvPr/>
          </p:nvSpPr>
          <p:spPr>
            <a:xfrm>
              <a:off x="9782922" y="3130809"/>
              <a:ext cx="186271" cy="186271"/>
            </a:xfrm>
            <a:prstGeom prst="ellipse">
              <a:avLst/>
            </a:prstGeom>
            <a:solidFill>
              <a:srgbClr val="6A8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DD77EE73-3C81-413E-B346-F0AF3E35E88E}"/>
                </a:ext>
              </a:extLst>
            </p:cNvPr>
            <p:cNvSpPr/>
            <p:nvPr/>
          </p:nvSpPr>
          <p:spPr>
            <a:xfrm>
              <a:off x="4353672" y="6226434"/>
              <a:ext cx="186271" cy="186271"/>
            </a:xfrm>
            <a:prstGeom prst="ellipse">
              <a:avLst/>
            </a:prstGeom>
            <a:solidFill>
              <a:srgbClr val="B7D2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5" name="Oval 14">
              <a:extLst>
                <a:ext uri="{FF2B5EF4-FFF2-40B4-BE49-F238E27FC236}">
                  <a16:creationId xmlns:a16="http://schemas.microsoft.com/office/drawing/2014/main" id="{BB51A7EB-3E8C-4116-AF1F-E50669E11C53}"/>
                </a:ext>
              </a:extLst>
            </p:cNvPr>
            <p:cNvSpPr/>
            <p:nvPr/>
          </p:nvSpPr>
          <p:spPr>
            <a:xfrm>
              <a:off x="5593549" y="6040163"/>
              <a:ext cx="186271" cy="18627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6" name="Oval 15">
              <a:extLst>
                <a:ext uri="{FF2B5EF4-FFF2-40B4-BE49-F238E27FC236}">
                  <a16:creationId xmlns:a16="http://schemas.microsoft.com/office/drawing/2014/main" id="{6AEAEAD7-99E4-4792-BA90-070D6C647B55}"/>
                </a:ext>
              </a:extLst>
            </p:cNvPr>
            <p:cNvSpPr/>
            <p:nvPr/>
          </p:nvSpPr>
          <p:spPr>
            <a:xfrm>
              <a:off x="6772276" y="3741755"/>
              <a:ext cx="186271" cy="186271"/>
            </a:xfrm>
            <a:prstGeom prst="ellipse">
              <a:avLst/>
            </a:prstGeom>
            <a:solidFill>
              <a:srgbClr val="CC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7" name="Oval 16">
              <a:extLst>
                <a:ext uri="{FF2B5EF4-FFF2-40B4-BE49-F238E27FC236}">
                  <a16:creationId xmlns:a16="http://schemas.microsoft.com/office/drawing/2014/main" id="{46CC7A57-71FD-41A8-B580-7B78DB46482C}"/>
                </a:ext>
              </a:extLst>
            </p:cNvPr>
            <p:cNvSpPr/>
            <p:nvPr/>
          </p:nvSpPr>
          <p:spPr>
            <a:xfrm>
              <a:off x="11344276" y="350855"/>
              <a:ext cx="186271" cy="186271"/>
            </a:xfrm>
            <a:prstGeom prst="ellipse">
              <a:avLst/>
            </a:prstGeom>
            <a:solidFill>
              <a:srgbClr val="81B9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23D5C33B-06D5-40AA-842F-FB92596B9C2A}"/>
                </a:ext>
              </a:extLst>
            </p:cNvPr>
            <p:cNvSpPr/>
            <p:nvPr/>
          </p:nvSpPr>
          <p:spPr>
            <a:xfrm>
              <a:off x="11220451" y="2531660"/>
              <a:ext cx="186271" cy="18627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5EACE34A-6C0D-482C-854B-3BD905951250}"/>
                </a:ext>
              </a:extLst>
            </p:cNvPr>
            <p:cNvSpPr/>
            <p:nvPr/>
          </p:nvSpPr>
          <p:spPr>
            <a:xfrm>
              <a:off x="8310029" y="5087945"/>
              <a:ext cx="186271" cy="186271"/>
            </a:xfrm>
            <a:prstGeom prst="ellipse">
              <a:avLst/>
            </a:prstGeom>
            <a:solidFill>
              <a:schemeClr val="accent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20" name="Oval 19">
              <a:extLst>
                <a:ext uri="{FF2B5EF4-FFF2-40B4-BE49-F238E27FC236}">
                  <a16:creationId xmlns:a16="http://schemas.microsoft.com/office/drawing/2014/main" id="{6BDE256F-B57B-48EF-B924-96FA892A39A2}"/>
                </a:ext>
              </a:extLst>
            </p:cNvPr>
            <p:cNvSpPr/>
            <p:nvPr/>
          </p:nvSpPr>
          <p:spPr>
            <a:xfrm>
              <a:off x="6140709" y="5657993"/>
              <a:ext cx="186271" cy="186271"/>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21" name="Oval 20">
              <a:extLst>
                <a:ext uri="{FF2B5EF4-FFF2-40B4-BE49-F238E27FC236}">
                  <a16:creationId xmlns:a16="http://schemas.microsoft.com/office/drawing/2014/main" id="{C6C0921B-0249-46C4-9F2C-D1D69F90612B}"/>
                </a:ext>
              </a:extLst>
            </p:cNvPr>
            <p:cNvSpPr/>
            <p:nvPr/>
          </p:nvSpPr>
          <p:spPr>
            <a:xfrm>
              <a:off x="7832586" y="4353087"/>
              <a:ext cx="186271" cy="186271"/>
            </a:xfrm>
            <a:prstGeom prst="ellipse">
              <a:avLst/>
            </a:prstGeom>
            <a:solidFill>
              <a:srgbClr val="637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grpSp>
      <p:sp>
        <p:nvSpPr>
          <p:cNvPr id="28" name="Title 1">
            <a:extLst>
              <a:ext uri="{FF2B5EF4-FFF2-40B4-BE49-F238E27FC236}">
                <a16:creationId xmlns:a16="http://schemas.microsoft.com/office/drawing/2014/main" id="{36566FAC-C4F8-4876-BD78-7A859333222A}"/>
              </a:ext>
            </a:extLst>
          </p:cNvPr>
          <p:cNvSpPr>
            <a:spLocks noGrp="1"/>
          </p:cNvSpPr>
          <p:nvPr>
            <p:ph type="title"/>
          </p:nvPr>
        </p:nvSpPr>
        <p:spPr>
          <a:xfrm>
            <a:off x="396875" y="0"/>
            <a:ext cx="6561672" cy="6858000"/>
          </a:xfrm>
          <a:prstGeom prst="rect">
            <a:avLst/>
          </a:prstGeom>
        </p:spPr>
        <p:txBody>
          <a:bodyPr lIns="0" tIns="0" rIns="0" bIns="0" anchor="ctr">
            <a:noAutofit/>
          </a:bodyPr>
          <a:lstStyle>
            <a:lvl1pPr>
              <a:defRPr sz="3600" b="1">
                <a:solidFill>
                  <a:schemeClr val="bg1"/>
                </a:solidFill>
                <a:latin typeface="Arial" panose="020B0604020202020204" pitchFamily="34" charset="0"/>
                <a:ea typeface="Roboto" pitchFamily="2" charset="0"/>
                <a:cs typeface="Arial" panose="020B0604020202020204" pitchFamily="34" charset="0"/>
              </a:defRPr>
            </a:lvl1pPr>
          </a:lstStyle>
          <a:p>
            <a:r>
              <a:rPr lang="en-US"/>
              <a:t>Click to edit Master title style</a:t>
            </a:r>
            <a:endParaRPr lang="en-IN"/>
          </a:p>
        </p:txBody>
      </p:sp>
    </p:spTree>
    <p:extLst>
      <p:ext uri="{BB962C8B-B14F-4D97-AF65-F5344CB8AC3E}">
        <p14:creationId xmlns:p14="http://schemas.microsoft.com/office/powerpoint/2010/main" val="25004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200" y="1196280"/>
            <a:ext cx="11516360" cy="4598984"/>
          </a:xfrm>
          <a:prstGeom prst="rect">
            <a:avLst/>
          </a:prstGeom>
        </p:spPr>
        <p:txBody>
          <a:bodyPr>
            <a:normAutofit/>
          </a:bodyPr>
          <a:lstStyle>
            <a:lvl1pPr marL="228600" marR="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400">
                <a:solidFill>
                  <a:schemeClr val="tx1">
                    <a:lumMod val="75000"/>
                    <a:lumOff val="25000"/>
                  </a:schemeClr>
                </a:solidFill>
              </a:defRPr>
            </a:lvl1pPr>
            <a:lvl2pPr marL="685800" marR="0"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1200">
                <a:solidFill>
                  <a:schemeClr val="tx1">
                    <a:lumMod val="75000"/>
                    <a:lumOff val="25000"/>
                  </a:schemeClr>
                </a:solidFill>
              </a:defRPr>
            </a:lvl2pPr>
            <a:lvl3pPr marL="1143000" marR="0"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1100">
                <a:solidFill>
                  <a:schemeClr val="tx1">
                    <a:lumMod val="75000"/>
                    <a:lumOff val="25000"/>
                  </a:schemeClr>
                </a:solidFill>
              </a:defRPr>
            </a:lvl3pPr>
            <a:lvl4pPr marL="1600200" marR="0"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1050">
                <a:solidFill>
                  <a:schemeClr val="tx1">
                    <a:lumMod val="75000"/>
                    <a:lumOff val="25000"/>
                  </a:schemeClr>
                </a:solidFill>
              </a:defRPr>
            </a:lvl4pPr>
            <a:lvl5pPr marL="2057400" marR="0"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1050">
                <a:solidFill>
                  <a:schemeClr val="tx1">
                    <a:lumMod val="75000"/>
                    <a:lumOff val="25000"/>
                  </a:schemeClr>
                </a:solidFill>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lumMod val="75000"/>
                    <a:lumOff val="25000"/>
                  </a:srgbClr>
                </a:solidFill>
                <a:effectLst/>
                <a:uLnTx/>
                <a:uFillTx/>
                <a:latin typeface="+mn-lt"/>
                <a:ea typeface="+mn-ea"/>
                <a:cs typeface="+mn-cs"/>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lumMod val="75000"/>
                    <a:lumOff val="25000"/>
                  </a:srgbClr>
                </a:solidFill>
                <a:effectLst/>
                <a:uLnTx/>
                <a:uFillTx/>
                <a:latin typeface="+mn-lt"/>
                <a:ea typeface="+mn-ea"/>
                <a:cs typeface="+mn-cs"/>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lumMod val="75000"/>
                    <a:lumOff val="25000"/>
                  </a:srgbClr>
                </a:solidFill>
                <a:effectLst/>
                <a:uLnTx/>
                <a:uFillTx/>
                <a:latin typeface="+mn-lt"/>
                <a:ea typeface="+mn-ea"/>
                <a:cs typeface="+mn-cs"/>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lumMod val="75000"/>
                    <a:lumOff val="25000"/>
                  </a:srgbClr>
                </a:solidFill>
                <a:effectLst/>
                <a:uLnTx/>
                <a:uFillTx/>
                <a:latin typeface="+mn-lt"/>
                <a:ea typeface="+mn-ea"/>
                <a:cs typeface="+mn-cs"/>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lumMod val="75000"/>
                    <a:lumOff val="25000"/>
                  </a:srgbClr>
                </a:solidFill>
                <a:effectLst/>
                <a:uLnTx/>
                <a:uFillTx/>
                <a:latin typeface="+mn-lt"/>
                <a:ea typeface="+mn-ea"/>
                <a:cs typeface="+mn-cs"/>
              </a:rPr>
              <a:t>Fifth level</a:t>
            </a:r>
            <a:endParaRPr kumimoji="0" lang="en-US" sz="1100" b="0" i="0" u="none" strike="noStrike" kern="1200" cap="none" spc="0" normalizeH="0" baseline="0" noProof="0">
              <a:ln>
                <a:noFill/>
              </a:ln>
              <a:solidFill>
                <a:srgbClr val="000000">
                  <a:lumMod val="75000"/>
                  <a:lumOff val="25000"/>
                </a:srgbClr>
              </a:solidFill>
              <a:effectLst/>
              <a:uLnTx/>
              <a:uFillTx/>
              <a:latin typeface="+mn-lt"/>
              <a:ea typeface="+mn-ea"/>
              <a:cs typeface="+mn-cs"/>
            </a:endParaRPr>
          </a:p>
        </p:txBody>
      </p:sp>
      <p:sp>
        <p:nvSpPr>
          <p:cNvPr id="6" name="Title Placeholder 1">
            <a:extLst>
              <a:ext uri="{FF2B5EF4-FFF2-40B4-BE49-F238E27FC236}">
                <a16:creationId xmlns:a16="http://schemas.microsoft.com/office/drawing/2014/main" id="{A2F610D7-B119-4D57-86CD-6C080BC1410F}"/>
              </a:ext>
            </a:extLst>
          </p:cNvPr>
          <p:cNvSpPr>
            <a:spLocks noGrp="1"/>
          </p:cNvSpPr>
          <p:nvPr>
            <p:ph type="title"/>
          </p:nvPr>
        </p:nvSpPr>
        <p:spPr>
          <a:xfrm>
            <a:off x="330200" y="285055"/>
            <a:ext cx="11516360" cy="776288"/>
          </a:xfrm>
          <a:prstGeom prst="rect">
            <a:avLst/>
          </a:prstGeom>
        </p:spPr>
        <p:txBody>
          <a:bodyPr vert="horz" lIns="0" tIns="0" rIns="0" bIns="0" rtlCol="0" anchor="ctr" anchorCtr="0">
            <a:normAutofit/>
          </a:bodyPr>
          <a:lstStyle/>
          <a:p>
            <a:r>
              <a:rPr kumimoji="0" lang="en-US" sz="2800" b="1" i="0" u="none" strike="noStrike" kern="1200" cap="none" spc="-150" normalizeH="0" baseline="0" noProof="0">
                <a:ln>
                  <a:noFill/>
                </a:ln>
                <a:solidFill>
                  <a:srgbClr val="00ACEC"/>
                </a:solidFill>
                <a:effectLst/>
                <a:uLnTx/>
                <a:uFillTx/>
                <a:latin typeface="+mj-lt"/>
                <a:ea typeface="+mj-ea"/>
                <a:cs typeface="+mj-cs"/>
              </a:rPr>
              <a:t>Click to edit Master title style</a:t>
            </a:r>
            <a:endParaRPr lang="en-US"/>
          </a:p>
        </p:txBody>
      </p:sp>
    </p:spTree>
    <p:extLst>
      <p:ext uri="{BB962C8B-B14F-4D97-AF65-F5344CB8AC3E}">
        <p14:creationId xmlns:p14="http://schemas.microsoft.com/office/powerpoint/2010/main" val="3640692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B76B5-4C76-4107-BFB7-2EF0FB09A70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92156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30200" y="283464"/>
            <a:ext cx="11516360" cy="776288"/>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330200" y="1470025"/>
            <a:ext cx="5689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58992" y="1470025"/>
            <a:ext cx="5687568"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97861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1777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gradFill flip="none" rotWithShape="1">
          <a:gsLst>
            <a:gs pos="0">
              <a:schemeClr val="tx1"/>
            </a:gs>
            <a:gs pos="100000">
              <a:schemeClr val="accent1"/>
            </a:gs>
          </a:gsLst>
          <a:lin ang="18900000" scaled="1"/>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9856FB9-4231-4347-ABCB-5C861F56978C}"/>
              </a:ext>
            </a:extLst>
          </p:cNvPr>
          <p:cNvGrpSpPr/>
          <p:nvPr userDrawn="1"/>
        </p:nvGrpSpPr>
        <p:grpSpPr>
          <a:xfrm>
            <a:off x="0" y="0"/>
            <a:ext cx="12192000" cy="6858001"/>
            <a:chOff x="0" y="-1"/>
            <a:chExt cx="12192000" cy="6858001"/>
          </a:xfrm>
        </p:grpSpPr>
        <p:pic>
          <p:nvPicPr>
            <p:cNvPr id="3" name="Picture 2" descr="A picture containing night, night sky, dark&#10;&#10;Description automatically generated">
              <a:extLst>
                <a:ext uri="{FF2B5EF4-FFF2-40B4-BE49-F238E27FC236}">
                  <a16:creationId xmlns:a16="http://schemas.microsoft.com/office/drawing/2014/main" id="{6C6906B7-39B4-4477-B299-CC640DB5D231}"/>
                </a:ext>
              </a:extLst>
            </p:cNvPr>
            <p:cNvPicPr>
              <a:picLocks noChangeAspect="1"/>
            </p:cNvPicPr>
            <p:nvPr/>
          </p:nvPicPr>
          <p:blipFill rotWithShape="1">
            <a:blip r:embed="rId2" cstate="screen">
              <a:alphaModFix amt="80000"/>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4" name="Oval 3">
              <a:extLst>
                <a:ext uri="{FF2B5EF4-FFF2-40B4-BE49-F238E27FC236}">
                  <a16:creationId xmlns:a16="http://schemas.microsoft.com/office/drawing/2014/main" id="{A9F11C83-BAB7-457D-86E1-05556501CA58}"/>
                </a:ext>
              </a:extLst>
            </p:cNvPr>
            <p:cNvSpPr/>
            <p:nvPr/>
          </p:nvSpPr>
          <p:spPr>
            <a:xfrm>
              <a:off x="8223510" y="2427525"/>
              <a:ext cx="272790" cy="27279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5" name="Oval 4">
              <a:extLst>
                <a:ext uri="{FF2B5EF4-FFF2-40B4-BE49-F238E27FC236}">
                  <a16:creationId xmlns:a16="http://schemas.microsoft.com/office/drawing/2014/main" id="{0BD73480-3D8D-4F50-A21F-BEB83E278EB3}"/>
                </a:ext>
              </a:extLst>
            </p:cNvPr>
            <p:cNvSpPr/>
            <p:nvPr/>
          </p:nvSpPr>
          <p:spPr>
            <a:xfrm>
              <a:off x="9188710" y="2090975"/>
              <a:ext cx="272790" cy="272790"/>
            </a:xfrm>
            <a:prstGeom prst="ellipse">
              <a:avLst/>
            </a:prstGeom>
            <a:solidFill>
              <a:srgbClr val="4CAA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6" name="Oval 5">
              <a:extLst>
                <a:ext uri="{FF2B5EF4-FFF2-40B4-BE49-F238E27FC236}">
                  <a16:creationId xmlns:a16="http://schemas.microsoft.com/office/drawing/2014/main" id="{86684C2A-146A-4364-9F8D-79048C0CF570}"/>
                </a:ext>
              </a:extLst>
            </p:cNvPr>
            <p:cNvSpPr/>
            <p:nvPr/>
          </p:nvSpPr>
          <p:spPr>
            <a:xfrm>
              <a:off x="9452105" y="3821008"/>
              <a:ext cx="272790" cy="27279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7" name="Oval 6">
              <a:extLst>
                <a:ext uri="{FF2B5EF4-FFF2-40B4-BE49-F238E27FC236}">
                  <a16:creationId xmlns:a16="http://schemas.microsoft.com/office/drawing/2014/main" id="{CC2484CB-0485-4F7A-ACCA-021105F97984}"/>
                </a:ext>
              </a:extLst>
            </p:cNvPr>
            <p:cNvSpPr/>
            <p:nvPr/>
          </p:nvSpPr>
          <p:spPr>
            <a:xfrm>
              <a:off x="7615893" y="4000662"/>
              <a:ext cx="186271" cy="186271"/>
            </a:xfrm>
            <a:prstGeom prst="ellipse">
              <a:avLst/>
            </a:prstGeom>
            <a:solidFill>
              <a:srgbClr val="81B9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8" name="Oval 7">
              <a:extLst>
                <a:ext uri="{FF2B5EF4-FFF2-40B4-BE49-F238E27FC236}">
                  <a16:creationId xmlns:a16="http://schemas.microsoft.com/office/drawing/2014/main" id="{6C5C24B4-BCF6-4E0F-BF7C-58A63A4FD2D1}"/>
                </a:ext>
              </a:extLst>
            </p:cNvPr>
            <p:cNvSpPr/>
            <p:nvPr/>
          </p:nvSpPr>
          <p:spPr>
            <a:xfrm>
              <a:off x="6140710" y="4093798"/>
              <a:ext cx="186271" cy="186271"/>
            </a:xfrm>
            <a:prstGeom prst="ellipse">
              <a:avLst/>
            </a:prstGeom>
            <a:solidFill>
              <a:srgbClr val="A07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9" name="Oval 8">
              <a:extLst>
                <a:ext uri="{FF2B5EF4-FFF2-40B4-BE49-F238E27FC236}">
                  <a16:creationId xmlns:a16="http://schemas.microsoft.com/office/drawing/2014/main" id="{C3CD3D22-DB88-4A0F-B522-3289BCF2770C}"/>
                </a:ext>
              </a:extLst>
            </p:cNvPr>
            <p:cNvSpPr/>
            <p:nvPr/>
          </p:nvSpPr>
          <p:spPr>
            <a:xfrm>
              <a:off x="7479498" y="5274216"/>
              <a:ext cx="186271" cy="186271"/>
            </a:xfrm>
            <a:prstGeom prst="ellipse">
              <a:avLst/>
            </a:prstGeom>
            <a:solidFill>
              <a:srgbClr val="DF8E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0" name="Oval 9">
              <a:extLst>
                <a:ext uri="{FF2B5EF4-FFF2-40B4-BE49-F238E27FC236}">
                  <a16:creationId xmlns:a16="http://schemas.microsoft.com/office/drawing/2014/main" id="{B8585741-63F4-4540-A078-DF72A55C0096}"/>
                </a:ext>
              </a:extLst>
            </p:cNvPr>
            <p:cNvSpPr/>
            <p:nvPr/>
          </p:nvSpPr>
          <p:spPr>
            <a:xfrm>
              <a:off x="5269699" y="5148879"/>
              <a:ext cx="186271" cy="186271"/>
            </a:xfrm>
            <a:prstGeom prst="ellipse">
              <a:avLst/>
            </a:prstGeom>
            <a:solidFill>
              <a:srgbClr val="637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1" name="Oval 10">
              <a:extLst>
                <a:ext uri="{FF2B5EF4-FFF2-40B4-BE49-F238E27FC236}">
                  <a16:creationId xmlns:a16="http://schemas.microsoft.com/office/drawing/2014/main" id="{7A4F83F8-E31B-47D5-A5DB-2D21A44ECC73}"/>
                </a:ext>
              </a:extLst>
            </p:cNvPr>
            <p:cNvSpPr/>
            <p:nvPr/>
          </p:nvSpPr>
          <p:spPr>
            <a:xfrm>
              <a:off x="10108399" y="1291254"/>
              <a:ext cx="186271" cy="186271"/>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B56CD31C-C112-4C0A-A206-29CB5394126E}"/>
                </a:ext>
              </a:extLst>
            </p:cNvPr>
            <p:cNvSpPr/>
            <p:nvPr/>
          </p:nvSpPr>
          <p:spPr>
            <a:xfrm>
              <a:off x="10256562" y="2134234"/>
              <a:ext cx="186271" cy="186271"/>
            </a:xfrm>
            <a:prstGeom prst="ellipse">
              <a:avLst/>
            </a:prstGeom>
            <a:solidFill>
              <a:srgbClr val="CC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3" name="Oval 12">
              <a:extLst>
                <a:ext uri="{FF2B5EF4-FFF2-40B4-BE49-F238E27FC236}">
                  <a16:creationId xmlns:a16="http://schemas.microsoft.com/office/drawing/2014/main" id="{D1223B84-5391-43ED-A0DF-2E61FA6F6035}"/>
                </a:ext>
              </a:extLst>
            </p:cNvPr>
            <p:cNvSpPr/>
            <p:nvPr/>
          </p:nvSpPr>
          <p:spPr>
            <a:xfrm>
              <a:off x="9782922" y="3130809"/>
              <a:ext cx="186271" cy="186271"/>
            </a:xfrm>
            <a:prstGeom prst="ellipse">
              <a:avLst/>
            </a:prstGeom>
            <a:solidFill>
              <a:srgbClr val="6A8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DD77EE73-3C81-413E-B346-F0AF3E35E88E}"/>
                </a:ext>
              </a:extLst>
            </p:cNvPr>
            <p:cNvSpPr/>
            <p:nvPr/>
          </p:nvSpPr>
          <p:spPr>
            <a:xfrm>
              <a:off x="4353672" y="6226434"/>
              <a:ext cx="186271" cy="186271"/>
            </a:xfrm>
            <a:prstGeom prst="ellipse">
              <a:avLst/>
            </a:prstGeom>
            <a:solidFill>
              <a:srgbClr val="B7D2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5" name="Oval 14">
              <a:extLst>
                <a:ext uri="{FF2B5EF4-FFF2-40B4-BE49-F238E27FC236}">
                  <a16:creationId xmlns:a16="http://schemas.microsoft.com/office/drawing/2014/main" id="{BB51A7EB-3E8C-4116-AF1F-E50669E11C53}"/>
                </a:ext>
              </a:extLst>
            </p:cNvPr>
            <p:cNvSpPr/>
            <p:nvPr/>
          </p:nvSpPr>
          <p:spPr>
            <a:xfrm>
              <a:off x="5593549" y="6040163"/>
              <a:ext cx="186271" cy="18627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6" name="Oval 15">
              <a:extLst>
                <a:ext uri="{FF2B5EF4-FFF2-40B4-BE49-F238E27FC236}">
                  <a16:creationId xmlns:a16="http://schemas.microsoft.com/office/drawing/2014/main" id="{6AEAEAD7-99E4-4792-BA90-070D6C647B55}"/>
                </a:ext>
              </a:extLst>
            </p:cNvPr>
            <p:cNvSpPr/>
            <p:nvPr/>
          </p:nvSpPr>
          <p:spPr>
            <a:xfrm>
              <a:off x="6772276" y="3741755"/>
              <a:ext cx="186271" cy="186271"/>
            </a:xfrm>
            <a:prstGeom prst="ellipse">
              <a:avLst/>
            </a:prstGeom>
            <a:solidFill>
              <a:srgbClr val="CC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7" name="Oval 16">
              <a:extLst>
                <a:ext uri="{FF2B5EF4-FFF2-40B4-BE49-F238E27FC236}">
                  <a16:creationId xmlns:a16="http://schemas.microsoft.com/office/drawing/2014/main" id="{46CC7A57-71FD-41A8-B580-7B78DB46482C}"/>
                </a:ext>
              </a:extLst>
            </p:cNvPr>
            <p:cNvSpPr/>
            <p:nvPr/>
          </p:nvSpPr>
          <p:spPr>
            <a:xfrm>
              <a:off x="11344276" y="350855"/>
              <a:ext cx="186271" cy="186271"/>
            </a:xfrm>
            <a:prstGeom prst="ellipse">
              <a:avLst/>
            </a:prstGeom>
            <a:solidFill>
              <a:srgbClr val="81B9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23D5C33B-06D5-40AA-842F-FB92596B9C2A}"/>
                </a:ext>
              </a:extLst>
            </p:cNvPr>
            <p:cNvSpPr/>
            <p:nvPr/>
          </p:nvSpPr>
          <p:spPr>
            <a:xfrm>
              <a:off x="11220451" y="2531660"/>
              <a:ext cx="186271" cy="18627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5EACE34A-6C0D-482C-854B-3BD905951250}"/>
                </a:ext>
              </a:extLst>
            </p:cNvPr>
            <p:cNvSpPr/>
            <p:nvPr/>
          </p:nvSpPr>
          <p:spPr>
            <a:xfrm>
              <a:off x="8310029" y="5087945"/>
              <a:ext cx="186271" cy="186271"/>
            </a:xfrm>
            <a:prstGeom prst="ellipse">
              <a:avLst/>
            </a:prstGeom>
            <a:solidFill>
              <a:schemeClr val="accent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20" name="Oval 19">
              <a:extLst>
                <a:ext uri="{FF2B5EF4-FFF2-40B4-BE49-F238E27FC236}">
                  <a16:creationId xmlns:a16="http://schemas.microsoft.com/office/drawing/2014/main" id="{6BDE256F-B57B-48EF-B924-96FA892A39A2}"/>
                </a:ext>
              </a:extLst>
            </p:cNvPr>
            <p:cNvSpPr/>
            <p:nvPr/>
          </p:nvSpPr>
          <p:spPr>
            <a:xfrm>
              <a:off x="6140709" y="5657993"/>
              <a:ext cx="186271" cy="186271"/>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sp>
          <p:nvSpPr>
            <p:cNvPr id="21" name="Oval 20">
              <a:extLst>
                <a:ext uri="{FF2B5EF4-FFF2-40B4-BE49-F238E27FC236}">
                  <a16:creationId xmlns:a16="http://schemas.microsoft.com/office/drawing/2014/main" id="{C6C0921B-0249-46C4-9F2C-D1D69F90612B}"/>
                </a:ext>
              </a:extLst>
            </p:cNvPr>
            <p:cNvSpPr/>
            <p:nvPr/>
          </p:nvSpPr>
          <p:spPr>
            <a:xfrm>
              <a:off x="7832586" y="4353087"/>
              <a:ext cx="186271" cy="186271"/>
            </a:xfrm>
            <a:prstGeom prst="ellipse">
              <a:avLst/>
            </a:prstGeom>
            <a:solidFill>
              <a:srgbClr val="637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anose="020B0604020202020204" pitchFamily="34" charset="0"/>
                <a:cs typeface="Arial" panose="020B0604020202020204" pitchFamily="34" charset="0"/>
              </a:endParaRPr>
            </a:p>
          </p:txBody>
        </p:sp>
      </p:grpSp>
      <p:sp>
        <p:nvSpPr>
          <p:cNvPr id="23" name="Title 35">
            <a:extLst>
              <a:ext uri="{FF2B5EF4-FFF2-40B4-BE49-F238E27FC236}">
                <a16:creationId xmlns:a16="http://schemas.microsoft.com/office/drawing/2014/main" id="{127846C0-E8FF-FEDE-DB9D-352C99E5FF96}"/>
              </a:ext>
            </a:extLst>
          </p:cNvPr>
          <p:cNvSpPr txBox="1">
            <a:spLocks/>
          </p:cNvSpPr>
          <p:nvPr userDrawn="1"/>
        </p:nvSpPr>
        <p:spPr>
          <a:xfrm>
            <a:off x="396875" y="542440"/>
            <a:ext cx="6561672" cy="5323667"/>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2800" b="1" kern="1200" spc="-150">
                <a:solidFill>
                  <a:schemeClr val="accent1"/>
                </a:solidFill>
                <a:latin typeface="+mj-lt"/>
                <a:ea typeface="+mj-ea"/>
                <a:cs typeface="+mj-cs"/>
              </a:defRPr>
            </a:lvl1pPr>
          </a:lstStyle>
          <a:p>
            <a:r>
              <a:rPr lang="en-US" sz="8800" spc="-700">
                <a:solidFill>
                  <a:schemeClr val="bg2"/>
                </a:solidFill>
                <a:latin typeface="Arial" panose="020B0604020202020204" pitchFamily="34" charset="0"/>
                <a:cs typeface="Arial" panose="020B0604020202020204" pitchFamily="34" charset="0"/>
              </a:rPr>
              <a:t>Thank </a:t>
            </a:r>
            <a:r>
              <a:rPr lang="en-US" sz="8800" spc="-400">
                <a:solidFill>
                  <a:schemeClr val="bg2"/>
                </a:solidFill>
                <a:latin typeface="Arial" panose="020B0604020202020204" pitchFamily="34" charset="0"/>
                <a:cs typeface="Arial" panose="020B0604020202020204" pitchFamily="34" charset="0"/>
              </a:rPr>
              <a:t>You</a:t>
            </a:r>
            <a:endParaRPr lang="en-IN" sz="8800" spc="-400">
              <a:latin typeface="Arial" panose="020B0604020202020204" pitchFamily="34" charset="0"/>
              <a:cs typeface="Arial" panose="020B0604020202020204" pitchFamily="34" charset="0"/>
            </a:endParaRPr>
          </a:p>
        </p:txBody>
      </p:sp>
      <p:sp>
        <p:nvSpPr>
          <p:cNvPr id="24" name="Subtitle 2">
            <a:extLst>
              <a:ext uri="{FF2B5EF4-FFF2-40B4-BE49-F238E27FC236}">
                <a16:creationId xmlns:a16="http://schemas.microsoft.com/office/drawing/2014/main" id="{90B5605E-01DD-05DB-3C20-E169D7D2703D}"/>
              </a:ext>
            </a:extLst>
          </p:cNvPr>
          <p:cNvSpPr txBox="1">
            <a:spLocks/>
          </p:cNvSpPr>
          <p:nvPr userDrawn="1"/>
        </p:nvSpPr>
        <p:spPr>
          <a:xfrm>
            <a:off x="396875" y="5793928"/>
            <a:ext cx="1346684" cy="152349"/>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b="1">
                <a:solidFill>
                  <a:schemeClr val="bg1"/>
                </a:solidFill>
              </a:rPr>
              <a:t>sensata.com</a:t>
            </a:r>
          </a:p>
        </p:txBody>
      </p:sp>
      <p:pic>
        <p:nvPicPr>
          <p:cNvPr id="25" name="Graphic 24">
            <a:extLst>
              <a:ext uri="{FF2B5EF4-FFF2-40B4-BE49-F238E27FC236}">
                <a16:creationId xmlns:a16="http://schemas.microsoft.com/office/drawing/2014/main" id="{FC1E9C07-385E-2D13-45D1-0FD60610308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96875" y="5292251"/>
            <a:ext cx="2020861" cy="322111"/>
          </a:xfrm>
          <a:prstGeom prst="rect">
            <a:avLst/>
          </a:prstGeom>
        </p:spPr>
      </p:pic>
    </p:spTree>
    <p:extLst>
      <p:ext uri="{BB962C8B-B14F-4D97-AF65-F5344CB8AC3E}">
        <p14:creationId xmlns:p14="http://schemas.microsoft.com/office/powerpoint/2010/main" val="2984889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2BC47AF-7488-4CC1-8EB5-E373E1F6B0FE}"/>
              </a:ext>
            </a:extLst>
          </p:cNvPr>
          <p:cNvSpPr>
            <a:spLocks noGrp="1"/>
          </p:cNvSpPr>
          <p:nvPr>
            <p:ph type="title"/>
          </p:nvPr>
        </p:nvSpPr>
        <p:spPr>
          <a:xfrm>
            <a:off x="330200" y="285055"/>
            <a:ext cx="11516360" cy="776288"/>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354641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3.xml"/><Relationship Id="rId5" Type="http://schemas.openxmlformats.org/officeDocument/2006/relationships/slideLayout" Target="../slideLayouts/slideLayout5.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7723232-5E4C-49C7-8570-3C1D0CBE9BBA}"/>
              </a:ext>
            </a:extLst>
          </p:cNvPr>
          <p:cNvGraphicFramePr>
            <a:graphicFrameLocks/>
          </p:cNvGraphicFramePr>
          <p:nvPr userDrawn="1">
            <p:custDataLst>
              <p:tags r:id="rId10"/>
            </p:custDataLst>
            <p:extLst>
              <p:ext uri="{D42A27DB-BD31-4B8C-83A1-F6EECF244321}">
                <p14:modId xmlns:p14="http://schemas.microsoft.com/office/powerpoint/2010/main" val="653458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359" imgH="360" progId="TCLayout.ActiveDocument.1">
                  <p:embed/>
                </p:oleObj>
              </mc:Choice>
              <mc:Fallback>
                <p:oleObj name="think-cell Slide" r:id="rId12" imgW="359" imgH="360" progId="TCLayout.ActiveDocument.1">
                  <p:embed/>
                  <p:pic>
                    <p:nvPicPr>
                      <p:cNvPr id="5" name="Object 4" hidden="1">
                        <a:extLst>
                          <a:ext uri="{FF2B5EF4-FFF2-40B4-BE49-F238E27FC236}">
                            <a16:creationId xmlns:a16="http://schemas.microsoft.com/office/drawing/2014/main" id="{37723232-5E4C-49C7-8570-3C1D0CBE9BBA}"/>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A7678891-C779-4D74-BC9E-0420A6B4E95E}"/>
              </a:ext>
            </a:extLst>
          </p:cNvPr>
          <p:cNvSpPr/>
          <p:nvPr userDrawn="1">
            <p:custDataLst>
              <p:tags r:id="rId11"/>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800" b="1" i="0" baseline="0">
              <a:latin typeface="Arial" panose="020B0604020202020204" pitchFamily="34" charset="0"/>
              <a:ea typeface="+mj-ea"/>
              <a:cs typeface="+mj-cs"/>
              <a:sym typeface="Arial" panose="020B0604020202020204" pitchFamily="34" charset="0"/>
            </a:endParaRPr>
          </a:p>
        </p:txBody>
      </p:sp>
      <p:sp>
        <p:nvSpPr>
          <p:cNvPr id="2" name="Title Placeholder 1"/>
          <p:cNvSpPr>
            <a:spLocks noGrp="1"/>
          </p:cNvSpPr>
          <p:nvPr>
            <p:ph type="title"/>
          </p:nvPr>
        </p:nvSpPr>
        <p:spPr>
          <a:xfrm>
            <a:off x="330200" y="285055"/>
            <a:ext cx="11516360" cy="776288"/>
          </a:xfrm>
          <a:prstGeom prst="rect">
            <a:avLst/>
          </a:prstGeom>
        </p:spPr>
        <p:txBody>
          <a:bodyPr vert="horz" lIns="0" tIns="0" rIns="0" bIns="0" rtlCol="0" anchor="ctr" anchorCtr="0">
            <a:normAutofit/>
          </a:bodyPr>
          <a:lstStyle/>
          <a:p>
            <a:r>
              <a:rPr kumimoji="0" lang="en-US" sz="2800" b="1" i="0" u="none" strike="noStrike" kern="1200" cap="none" spc="-150" normalizeH="0" baseline="0" noProof="0">
                <a:ln>
                  <a:noFill/>
                </a:ln>
                <a:solidFill>
                  <a:srgbClr val="00ACEC"/>
                </a:solidFill>
                <a:effectLst/>
                <a:uLnTx/>
                <a:uFillTx/>
                <a:latin typeface="+mj-lt"/>
                <a:ea typeface="+mj-ea"/>
                <a:cs typeface="+mj-cs"/>
              </a:rPr>
              <a:t>Click to edit Master title style</a:t>
            </a:r>
            <a:endParaRPr lang="en-US"/>
          </a:p>
        </p:txBody>
      </p:sp>
      <p:sp>
        <p:nvSpPr>
          <p:cNvPr id="3" name="Text Placeholder 2"/>
          <p:cNvSpPr>
            <a:spLocks noGrp="1"/>
          </p:cNvSpPr>
          <p:nvPr>
            <p:ph type="body" idx="1"/>
          </p:nvPr>
        </p:nvSpPr>
        <p:spPr>
          <a:xfrm>
            <a:off x="330200" y="1196280"/>
            <a:ext cx="11516360" cy="4598984"/>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lumMod val="75000"/>
                    <a:lumOff val="25000"/>
                  </a:srgbClr>
                </a:solidFill>
                <a:effectLst/>
                <a:uLnTx/>
                <a:uFillTx/>
                <a:latin typeface="+mn-lt"/>
                <a:ea typeface="+mn-ea"/>
                <a:cs typeface="+mn-cs"/>
              </a:rPr>
              <a:t>Click to edit Master text styles</a:t>
            </a:r>
          </a:p>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lumMod val="75000"/>
                    <a:lumOff val="25000"/>
                  </a:srgbClr>
                </a:solidFill>
                <a:effectLst/>
                <a:uLnTx/>
                <a:uFillTx/>
                <a:latin typeface="+mn-lt"/>
                <a:ea typeface="+mn-ea"/>
                <a:cs typeface="+mn-cs"/>
              </a:rPr>
              <a:t>Second level</a:t>
            </a: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lumMod val="75000"/>
                    <a:lumOff val="25000"/>
                  </a:srgbClr>
                </a:solidFill>
                <a:effectLst/>
                <a:uLnTx/>
                <a:uFillTx/>
                <a:latin typeface="+mn-lt"/>
                <a:ea typeface="+mn-ea"/>
                <a:cs typeface="+mn-cs"/>
              </a:rPr>
              <a:t>Third level</a:t>
            </a:r>
          </a:p>
          <a:p>
            <a:pPr marL="2286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lumMod val="75000"/>
                    <a:lumOff val="25000"/>
                  </a:srgbClr>
                </a:solidFill>
                <a:effectLst/>
                <a:uLnTx/>
                <a:uFillTx/>
                <a:latin typeface="+mn-lt"/>
                <a:ea typeface="+mn-ea"/>
                <a:cs typeface="+mn-cs"/>
              </a:rPr>
              <a:t>Fourth level</a:t>
            </a:r>
          </a:p>
          <a:p>
            <a:pPr marL="228600" marR="0" lvl="4"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lumMod val="75000"/>
                    <a:lumOff val="25000"/>
                  </a:srgbClr>
                </a:solidFill>
                <a:effectLst/>
                <a:uLnTx/>
                <a:uFillTx/>
                <a:latin typeface="+mn-lt"/>
                <a:ea typeface="+mn-ea"/>
                <a:cs typeface="+mn-cs"/>
              </a:rPr>
              <a:t>Fifth level</a:t>
            </a:r>
            <a:endParaRPr kumimoji="0" lang="en-US" sz="1100" b="0" i="0" u="none" strike="noStrike" kern="1200" cap="none" spc="0" normalizeH="0" baseline="0" noProof="0">
              <a:ln>
                <a:noFill/>
              </a:ln>
              <a:solidFill>
                <a:srgbClr val="000000">
                  <a:lumMod val="75000"/>
                  <a:lumOff val="25000"/>
                </a:srgbClr>
              </a:solidFill>
              <a:effectLst/>
              <a:uLnTx/>
              <a:uFillTx/>
              <a:latin typeface="+mn-lt"/>
              <a:ea typeface="+mn-ea"/>
              <a:cs typeface="+mn-cs"/>
            </a:endParaRPr>
          </a:p>
        </p:txBody>
      </p:sp>
      <p:sp>
        <p:nvSpPr>
          <p:cNvPr id="20" name="Rectangle 19">
            <a:extLst>
              <a:ext uri="{FF2B5EF4-FFF2-40B4-BE49-F238E27FC236}">
                <a16:creationId xmlns:a16="http://schemas.microsoft.com/office/drawing/2014/main" id="{AE5BA2A7-CFA0-94DB-D031-D4B38D5706D8}"/>
              </a:ext>
            </a:extLst>
          </p:cNvPr>
          <p:cNvSpPr/>
          <p:nvPr userDrawn="1"/>
        </p:nvSpPr>
        <p:spPr>
          <a:xfrm>
            <a:off x="254957" y="6583233"/>
            <a:ext cx="6193551" cy="200055"/>
          </a:xfrm>
          <a:prstGeom prst="rect">
            <a:avLst/>
          </a:prstGeom>
        </p:spPr>
        <p:txBody>
          <a:bodyPr wrap="square" lIns="0" rIns="0">
            <a:spAutoFit/>
          </a:bodyPr>
          <a:lstStyle/>
          <a:p>
            <a:fld id="{A46C0A18-63AD-4F83-8D4B-B8AAB02EF097}" type="slidenum">
              <a:rPr lang="en-US" sz="700" b="1" smtClean="0">
                <a:solidFill>
                  <a:schemeClr val="tx1">
                    <a:lumMod val="65000"/>
                    <a:lumOff val="35000"/>
                  </a:schemeClr>
                </a:solidFill>
              </a:rPr>
              <a:pPr/>
              <a:t>‹#›</a:t>
            </a:fld>
            <a:r>
              <a:rPr lang="en-US" sz="700" b="1">
                <a:solidFill>
                  <a:schemeClr val="tx1">
                    <a:lumMod val="65000"/>
                    <a:lumOff val="35000"/>
                  </a:schemeClr>
                </a:solidFill>
              </a:rPr>
              <a:t> </a:t>
            </a:r>
            <a:r>
              <a:rPr lang="en-US" sz="400">
                <a:solidFill>
                  <a:schemeClr val="tx1">
                    <a:lumMod val="65000"/>
                    <a:lumOff val="35000"/>
                  </a:schemeClr>
                </a:solidFill>
              </a:rPr>
              <a:t> </a:t>
            </a:r>
            <a:r>
              <a:rPr lang="en-US" sz="700">
                <a:solidFill>
                  <a:schemeClr val="tx1">
                    <a:lumMod val="65000"/>
                    <a:lumOff val="35000"/>
                  </a:schemeClr>
                </a:solidFill>
              </a:rPr>
              <a:t> |  </a:t>
            </a:r>
            <a:r>
              <a:rPr lang="en-US" sz="700" kern="1200">
                <a:solidFill>
                  <a:schemeClr val="tx1">
                    <a:lumMod val="65000"/>
                    <a:lumOff val="35000"/>
                  </a:schemeClr>
                </a:solidFill>
                <a:latin typeface="+mn-lt"/>
                <a:ea typeface="+mn-ea"/>
                <a:cs typeface="+mn-cs"/>
              </a:rPr>
              <a:t>Sensata Proprietary Information. Strictly Confidential.</a:t>
            </a:r>
          </a:p>
        </p:txBody>
      </p:sp>
      <p:pic>
        <p:nvPicPr>
          <p:cNvPr id="21" name="Picture 18">
            <a:extLst>
              <a:ext uri="{FF2B5EF4-FFF2-40B4-BE49-F238E27FC236}">
                <a16:creationId xmlns:a16="http://schemas.microsoft.com/office/drawing/2014/main" id="{31B0162A-6E94-FB65-66D4-FC0FDDE405D1}"/>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10283861" y="6480313"/>
            <a:ext cx="1721129" cy="271756"/>
          </a:xfrm>
          <a:prstGeom prst="rect">
            <a:avLst/>
          </a:prstGeom>
        </p:spPr>
      </p:pic>
    </p:spTree>
    <p:extLst>
      <p:ext uri="{BB962C8B-B14F-4D97-AF65-F5344CB8AC3E}">
        <p14:creationId xmlns:p14="http://schemas.microsoft.com/office/powerpoint/2010/main" val="4259689157"/>
      </p:ext>
    </p:extLst>
  </p:cSld>
  <p:clrMap bg1="lt1" tx1="dk1" bg2="lt2" tx2="dk2" accent1="accent1" accent2="accent2" accent3="accent3" accent4="accent4" accent5="accent5" accent6="accent6" hlink="hlink" folHlink="folHlink"/>
  <p:sldLayoutIdLst>
    <p:sldLayoutId id="2147483692" r:id="rId1"/>
    <p:sldLayoutId id="2147483715" r:id="rId2"/>
    <p:sldLayoutId id="2147483670" r:id="rId3"/>
    <p:sldLayoutId id="2147483717" r:id="rId4"/>
    <p:sldLayoutId id="2147483672" r:id="rId5"/>
    <p:sldLayoutId id="2147483675" r:id="rId6"/>
    <p:sldLayoutId id="2147483716" r:id="rId7"/>
    <p:sldLayoutId id="2147483718" r:id="rId8"/>
  </p:sldLayoutIdLst>
  <p:hf hdr="0" dt="0"/>
  <p:txStyles>
    <p:titleStyle>
      <a:lvl1pPr algn="l" defTabSz="914400" rtl="0" eaLnBrk="1" latinLnBrk="0" hangingPunct="1">
        <a:lnSpc>
          <a:spcPct val="90000"/>
        </a:lnSpc>
        <a:spcBef>
          <a:spcPct val="0"/>
        </a:spcBef>
        <a:buNone/>
        <a:defRPr sz="2800" b="1" kern="1200" spc="-150">
          <a:solidFill>
            <a:schemeClr val="accent1"/>
          </a:solidFill>
          <a:latin typeface="+mj-lt"/>
          <a:ea typeface="+mj-ea"/>
          <a:cs typeface="+mj-cs"/>
        </a:defRPr>
      </a:lvl1pPr>
    </p:titleStyle>
    <p:body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kern="1200">
          <a:solidFill>
            <a:schemeClr val="tx1">
              <a:lumMod val="75000"/>
              <a:lumOff val="25000"/>
            </a:schemeClr>
          </a:solidFill>
          <a:latin typeface="+mn-lt"/>
          <a:ea typeface="+mn-ea"/>
          <a:cs typeface="+mn-cs"/>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400" kern="1200">
          <a:solidFill>
            <a:schemeClr val="tx1">
              <a:lumMod val="75000"/>
              <a:lumOff val="25000"/>
            </a:schemeClr>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200" kern="1200">
          <a:solidFill>
            <a:schemeClr val="tx1">
              <a:lumMod val="75000"/>
              <a:lumOff val="25000"/>
            </a:schemeClr>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100" kern="1200">
          <a:solidFill>
            <a:schemeClr val="tx1">
              <a:lumMod val="75000"/>
              <a:lumOff val="25000"/>
            </a:schemeClr>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1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24" userDrawn="1">
          <p15:clr>
            <a:srgbClr val="F26B43"/>
          </p15:clr>
        </p15:guide>
        <p15:guide id="4" orient="horz" pos="733" userDrawn="1">
          <p15:clr>
            <a:srgbClr val="F26B43"/>
          </p15:clr>
        </p15:guide>
        <p15:guide id="5" orient="horz" pos="871" userDrawn="1">
          <p15:clr>
            <a:srgbClr val="F26B43"/>
          </p15:clr>
        </p15:guide>
        <p15:guide id="6" pos="74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3.jpeg"/><Relationship Id="rId7" Type="http://schemas.openxmlformats.org/officeDocument/2006/relationships/image" Target="../media/image25.png"/><Relationship Id="rId2" Type="http://schemas.openxmlformats.org/officeDocument/2006/relationships/slideLayout" Target="../slideLayouts/slideLayout3.xml"/><Relationship Id="rId1" Type="http://schemas.openxmlformats.org/officeDocument/2006/relationships/tags" Target="../tags/tag6.xml"/><Relationship Id="rId6" Type="http://schemas.openxmlformats.org/officeDocument/2006/relationships/image" Target="../media/image24.jpeg"/><Relationship Id="rId11" Type="http://schemas.openxmlformats.org/officeDocument/2006/relationships/hyperlink" Target="https://www.sensata.com/sites/default/files/a/sensata-ial-cel-lel-series-hydraulic-magnetic-circuit-protectors-datasheet.pdf" TargetMode="External"/><Relationship Id="rId5" Type="http://schemas.openxmlformats.org/officeDocument/2006/relationships/image" Target="../media/image22.emf"/><Relationship Id="rId10" Type="http://schemas.openxmlformats.org/officeDocument/2006/relationships/image" Target="../media/image31.jpeg"/><Relationship Id="rId4" Type="http://schemas.openxmlformats.org/officeDocument/2006/relationships/oleObject" Target="../embeddings/oleObject2.bin"/><Relationship Id="rId9" Type="http://schemas.openxmlformats.org/officeDocument/2006/relationships/image" Target="../media/image28.jpeg"/></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13" Type="http://schemas.microsoft.com/office/2007/relationships/hdphoto" Target="../media/hdphoto2.wdp"/><Relationship Id="rId3" Type="http://schemas.openxmlformats.org/officeDocument/2006/relationships/image" Target="../media/image29.jpe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slideLayout" Target="../slideLayouts/slideLayout3.xml"/><Relationship Id="rId16" Type="http://schemas.openxmlformats.org/officeDocument/2006/relationships/hyperlink" Target="https://www.sensata.com/sites/default/files/a/sensata-iag-series-hydraulic-magnetic-circuit-protectors-datasheet.pdf" TargetMode="External"/><Relationship Id="rId1" Type="http://schemas.openxmlformats.org/officeDocument/2006/relationships/tags" Target="../tags/tag7.xml"/><Relationship Id="rId6" Type="http://schemas.openxmlformats.org/officeDocument/2006/relationships/image" Target="../media/image24.jpeg"/><Relationship Id="rId11" Type="http://schemas.openxmlformats.org/officeDocument/2006/relationships/image" Target="../media/image28.jpeg"/><Relationship Id="rId5" Type="http://schemas.openxmlformats.org/officeDocument/2006/relationships/image" Target="../media/image22.emf"/><Relationship Id="rId15" Type="http://schemas.openxmlformats.org/officeDocument/2006/relationships/image" Target="../media/image32.jpeg"/><Relationship Id="rId10" Type="http://schemas.openxmlformats.org/officeDocument/2006/relationships/image" Target="../media/image27.png"/><Relationship Id="rId4" Type="http://schemas.openxmlformats.org/officeDocument/2006/relationships/oleObject" Target="../embeddings/oleObject2.bin"/><Relationship Id="rId9" Type="http://schemas.openxmlformats.org/officeDocument/2006/relationships/hyperlink" Target="https://game-icons.net/1x1/delapouite/jeep.html" TargetMode="External"/><Relationship Id="rId14" Type="http://schemas.openxmlformats.org/officeDocument/2006/relationships/image" Target="../media/image31.jpeg"/></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jpeg"/><Relationship Id="rId3" Type="http://schemas.openxmlformats.org/officeDocument/2006/relationships/image" Target="../media/image34.jpeg"/><Relationship Id="rId7" Type="http://schemas.openxmlformats.org/officeDocument/2006/relationships/image" Target="../media/image25.png"/><Relationship Id="rId12" Type="http://schemas.openxmlformats.org/officeDocument/2006/relationships/image" Target="../media/image31.jpeg"/><Relationship Id="rId2" Type="http://schemas.openxmlformats.org/officeDocument/2006/relationships/slideLayout" Target="../slideLayouts/slideLayout3.xml"/><Relationship Id="rId1" Type="http://schemas.openxmlformats.org/officeDocument/2006/relationships/tags" Target="../tags/tag8.xml"/><Relationship Id="rId6" Type="http://schemas.openxmlformats.org/officeDocument/2006/relationships/image" Target="../media/image24.jpeg"/><Relationship Id="rId11" Type="http://schemas.microsoft.com/office/2007/relationships/hdphoto" Target="../media/hdphoto2.wdp"/><Relationship Id="rId5" Type="http://schemas.openxmlformats.org/officeDocument/2006/relationships/image" Target="../media/image22.emf"/><Relationship Id="rId10" Type="http://schemas.openxmlformats.org/officeDocument/2006/relationships/image" Target="../media/image30.png"/><Relationship Id="rId4" Type="http://schemas.openxmlformats.org/officeDocument/2006/relationships/oleObject" Target="../embeddings/oleObject2.bin"/><Relationship Id="rId9" Type="http://schemas.openxmlformats.org/officeDocument/2006/relationships/image" Target="../media/image28.jpeg"/><Relationship Id="rId14" Type="http://schemas.openxmlformats.org/officeDocument/2006/relationships/hyperlink" Target="https://www.sensata.com/sites/default/files/a/sensata-209-series-hydraulic-magnetic-circuit-breaker-datasheet.pdf"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1.png"/><Relationship Id="rId3" Type="http://schemas.openxmlformats.org/officeDocument/2006/relationships/oleObject" Target="../embeddings/oleObject3.bin"/><Relationship Id="rId7" Type="http://schemas.openxmlformats.org/officeDocument/2006/relationships/image" Target="../media/image38.png"/><Relationship Id="rId12" Type="http://schemas.openxmlformats.org/officeDocument/2006/relationships/image" Target="../media/image40.png"/><Relationship Id="rId2" Type="http://schemas.openxmlformats.org/officeDocument/2006/relationships/slideLayout" Target="../slideLayouts/slideLayout3.xml"/><Relationship Id="rId16" Type="http://schemas.openxmlformats.org/officeDocument/2006/relationships/image" Target="../media/image43.png"/><Relationship Id="rId1" Type="http://schemas.openxmlformats.org/officeDocument/2006/relationships/tags" Target="../tags/tag9.xml"/><Relationship Id="rId6" Type="http://schemas.openxmlformats.org/officeDocument/2006/relationships/image" Target="../media/image37.png"/><Relationship Id="rId11" Type="http://schemas.openxmlformats.org/officeDocument/2006/relationships/image" Target="../media/image23.jpeg"/><Relationship Id="rId5" Type="http://schemas.openxmlformats.org/officeDocument/2006/relationships/image" Target="../media/image36.jpeg"/><Relationship Id="rId15" Type="http://schemas.openxmlformats.org/officeDocument/2006/relationships/image" Target="../media/image34.jpeg"/><Relationship Id="rId10" Type="http://schemas.openxmlformats.org/officeDocument/2006/relationships/image" Target="../media/image33.jpeg"/><Relationship Id="rId4" Type="http://schemas.openxmlformats.org/officeDocument/2006/relationships/image" Target="../media/image22.emf"/><Relationship Id="rId9" Type="http://schemas.openxmlformats.org/officeDocument/2006/relationships/image" Target="../media/image29.jpeg"/><Relationship Id="rId14" Type="http://schemas.openxmlformats.org/officeDocument/2006/relationships/image" Target="../media/image42.png"/></Relationships>
</file>

<file path=ppt/slides/_rels/slide16.xml.rels><?xml version="1.0" encoding="UTF-8" standalone="yes"?>
<Relationships xmlns="http://schemas.openxmlformats.org/package/2006/relationships"><Relationship Id="rId8" Type="http://schemas.openxmlformats.org/officeDocument/2006/relationships/image" Target="../media/image46.jpeg"/><Relationship Id="rId13" Type="http://schemas.openxmlformats.org/officeDocument/2006/relationships/image" Target="../media/image51.png"/><Relationship Id="rId3" Type="http://schemas.openxmlformats.org/officeDocument/2006/relationships/oleObject" Target="../embeddings/oleObject3.bin"/><Relationship Id="rId7" Type="http://schemas.microsoft.com/office/2007/relationships/hdphoto" Target="../media/hdphoto3.wdp"/><Relationship Id="rId12" Type="http://schemas.openxmlformats.org/officeDocument/2006/relationships/image" Target="../media/image50.jpeg"/><Relationship Id="rId2" Type="http://schemas.openxmlformats.org/officeDocument/2006/relationships/slideLayout" Target="../slideLayouts/slideLayout3.xml"/><Relationship Id="rId1" Type="http://schemas.openxmlformats.org/officeDocument/2006/relationships/tags" Target="../tags/tag10.xml"/><Relationship Id="rId6" Type="http://schemas.openxmlformats.org/officeDocument/2006/relationships/image" Target="../media/image45.png"/><Relationship Id="rId11" Type="http://schemas.openxmlformats.org/officeDocument/2006/relationships/image" Target="../media/image49.jpeg"/><Relationship Id="rId5" Type="http://schemas.openxmlformats.org/officeDocument/2006/relationships/image" Target="../media/image44.jpeg"/><Relationship Id="rId15" Type="http://schemas.openxmlformats.org/officeDocument/2006/relationships/image" Target="../media/image52.png"/><Relationship Id="rId10" Type="http://schemas.openxmlformats.org/officeDocument/2006/relationships/image" Target="../media/image48.jpeg"/><Relationship Id="rId4" Type="http://schemas.openxmlformats.org/officeDocument/2006/relationships/image" Target="../media/image22.emf"/><Relationship Id="rId9" Type="http://schemas.openxmlformats.org/officeDocument/2006/relationships/image" Target="../media/image47.jpeg"/><Relationship Id="rId14" Type="http://schemas.microsoft.com/office/2007/relationships/hdphoto" Target="../media/hdphoto4.wdp"/></Relationships>
</file>

<file path=ppt/slides/_rels/slide17.xml.rels><?xml version="1.0" encoding="UTF-8" standalone="yes"?>
<Relationships xmlns="http://schemas.openxmlformats.org/package/2006/relationships"><Relationship Id="rId8" Type="http://schemas.openxmlformats.org/officeDocument/2006/relationships/image" Target="../media/image55.png"/><Relationship Id="rId3" Type="http://schemas.microsoft.com/office/2018/10/relationships/comments" Target="../comments/modernComment_7FA36019_6250B854.xml"/><Relationship Id="rId7" Type="http://schemas.openxmlformats.org/officeDocument/2006/relationships/image" Target="../media/image54.jpeg"/><Relationship Id="rId2" Type="http://schemas.openxmlformats.org/officeDocument/2006/relationships/slideLayout" Target="../slideLayouts/slideLayout3.xml"/><Relationship Id="rId1" Type="http://schemas.openxmlformats.org/officeDocument/2006/relationships/tags" Target="../tags/tag11.xml"/><Relationship Id="rId6" Type="http://schemas.openxmlformats.org/officeDocument/2006/relationships/image" Target="../media/image53.png"/><Relationship Id="rId11" Type="http://schemas.openxmlformats.org/officeDocument/2006/relationships/image" Target="../media/image29.jpeg"/><Relationship Id="rId5" Type="http://schemas.openxmlformats.org/officeDocument/2006/relationships/image" Target="../media/image22.emf"/><Relationship Id="rId10" Type="http://schemas.openxmlformats.org/officeDocument/2006/relationships/image" Target="../media/image47.jpeg"/><Relationship Id="rId4" Type="http://schemas.openxmlformats.org/officeDocument/2006/relationships/oleObject" Target="../embeddings/oleObject3.bin"/><Relationship Id="rId9" Type="http://schemas.openxmlformats.org/officeDocument/2006/relationships/image" Target="../media/image56.png"/></Relationships>
</file>

<file path=ppt/slides/_rels/slide18.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0.png"/><Relationship Id="rId3" Type="http://schemas.openxmlformats.org/officeDocument/2006/relationships/image" Target="../media/image57.png"/><Relationship Id="rId7" Type="http://schemas.openxmlformats.org/officeDocument/2006/relationships/image" Target="../media/image34.jpeg"/><Relationship Id="rId12" Type="http://schemas.openxmlformats.org/officeDocument/2006/relationships/image" Target="../media/image33.jpeg"/><Relationship Id="rId2" Type="http://schemas.openxmlformats.org/officeDocument/2006/relationships/slideLayout" Target="../slideLayouts/slideLayout3.xml"/><Relationship Id="rId1" Type="http://schemas.openxmlformats.org/officeDocument/2006/relationships/tags" Target="../tags/tag12.xml"/><Relationship Id="rId6" Type="http://schemas.openxmlformats.org/officeDocument/2006/relationships/image" Target="../media/image53.png"/><Relationship Id="rId11" Type="http://schemas.openxmlformats.org/officeDocument/2006/relationships/image" Target="../media/image29.jpeg"/><Relationship Id="rId5" Type="http://schemas.openxmlformats.org/officeDocument/2006/relationships/image" Target="../media/image22.emf"/><Relationship Id="rId10" Type="http://schemas.openxmlformats.org/officeDocument/2006/relationships/image" Target="../media/image23.jpeg"/><Relationship Id="rId4" Type="http://schemas.openxmlformats.org/officeDocument/2006/relationships/oleObject" Target="../embeddings/oleObject3.bin"/><Relationship Id="rId9" Type="http://schemas.openxmlformats.org/officeDocument/2006/relationships/image" Target="../media/image59.png"/></Relationships>
</file>

<file path=ppt/slides/_rels/slide19.xml.rels><?xml version="1.0" encoding="UTF-8" standalone="yes"?>
<Relationships xmlns="http://schemas.openxmlformats.org/package/2006/relationships"><Relationship Id="rId8" Type="http://schemas.openxmlformats.org/officeDocument/2006/relationships/image" Target="../media/image50.jpeg"/><Relationship Id="rId13" Type="http://schemas.microsoft.com/office/2007/relationships/hdphoto" Target="../media/hdphoto5.wdp"/><Relationship Id="rId18" Type="http://schemas.openxmlformats.org/officeDocument/2006/relationships/image" Target="../media/image64.png"/><Relationship Id="rId3" Type="http://schemas.openxmlformats.org/officeDocument/2006/relationships/oleObject" Target="../embeddings/oleObject3.bin"/><Relationship Id="rId7" Type="http://schemas.openxmlformats.org/officeDocument/2006/relationships/image" Target="../media/image48.jpeg"/><Relationship Id="rId12" Type="http://schemas.openxmlformats.org/officeDocument/2006/relationships/image" Target="../media/image61.png"/><Relationship Id="rId17" Type="http://schemas.microsoft.com/office/2007/relationships/hdphoto" Target="../media/hdphoto7.wdp"/><Relationship Id="rId2" Type="http://schemas.openxmlformats.org/officeDocument/2006/relationships/slideLayout" Target="../slideLayouts/slideLayout3.xml"/><Relationship Id="rId16" Type="http://schemas.openxmlformats.org/officeDocument/2006/relationships/image" Target="../media/image63.png"/><Relationship Id="rId20" Type="http://schemas.openxmlformats.org/officeDocument/2006/relationships/image" Target="../media/image49.jpeg"/><Relationship Id="rId1" Type="http://schemas.openxmlformats.org/officeDocument/2006/relationships/tags" Target="../tags/tag13.xml"/><Relationship Id="rId6" Type="http://schemas.openxmlformats.org/officeDocument/2006/relationships/image" Target="../media/image47.jpeg"/><Relationship Id="rId11" Type="http://schemas.openxmlformats.org/officeDocument/2006/relationships/image" Target="../media/image52.png"/><Relationship Id="rId5" Type="http://schemas.openxmlformats.org/officeDocument/2006/relationships/image" Target="../media/image46.jpeg"/><Relationship Id="rId15" Type="http://schemas.microsoft.com/office/2007/relationships/hdphoto" Target="../media/hdphoto6.wdp"/><Relationship Id="rId10" Type="http://schemas.microsoft.com/office/2007/relationships/hdphoto" Target="../media/hdphoto4.wdp"/><Relationship Id="rId19" Type="http://schemas.microsoft.com/office/2007/relationships/hdphoto" Target="../media/hdphoto8.wdp"/><Relationship Id="rId4" Type="http://schemas.openxmlformats.org/officeDocument/2006/relationships/image" Target="../media/image22.emf"/><Relationship Id="rId9" Type="http://schemas.openxmlformats.org/officeDocument/2006/relationships/image" Target="../media/image51.png"/><Relationship Id="rId14" Type="http://schemas.openxmlformats.org/officeDocument/2006/relationships/image" Target="../media/image62.pn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69.jpeg"/><Relationship Id="rId3" Type="http://schemas.microsoft.com/office/2018/10/relationships/comments" Target="../comments/modernComment_7FFFF929_6622145D.xml"/><Relationship Id="rId7" Type="http://schemas.openxmlformats.org/officeDocument/2006/relationships/image" Target="../media/image68.jpe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67.jpeg"/><Relationship Id="rId11" Type="http://schemas.openxmlformats.org/officeDocument/2006/relationships/image" Target="../media/image72.jpeg"/><Relationship Id="rId5" Type="http://schemas.openxmlformats.org/officeDocument/2006/relationships/image" Target="../media/image66.gif"/><Relationship Id="rId10" Type="http://schemas.openxmlformats.org/officeDocument/2006/relationships/image" Target="../media/image71.jpeg"/><Relationship Id="rId4" Type="http://schemas.openxmlformats.org/officeDocument/2006/relationships/image" Target="../media/image65.jpeg"/><Relationship Id="rId9" Type="http://schemas.openxmlformats.org/officeDocument/2006/relationships/image" Target="../media/image70.jpeg"/></Relationships>
</file>

<file path=ppt/slides/_rels/slide21.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73.png"/><Relationship Id="rId7" Type="http://schemas.openxmlformats.org/officeDocument/2006/relationships/image" Target="../media/image43.png"/><Relationship Id="rId2" Type="http://schemas.openxmlformats.org/officeDocument/2006/relationships/slideLayout" Target="../slideLayouts/slideLayout3.xml"/><Relationship Id="rId1" Type="http://schemas.openxmlformats.org/officeDocument/2006/relationships/tags" Target="../tags/tag14.xml"/><Relationship Id="rId6" Type="http://schemas.openxmlformats.org/officeDocument/2006/relationships/image" Target="../media/image53.png"/><Relationship Id="rId5" Type="http://schemas.openxmlformats.org/officeDocument/2006/relationships/image" Target="../media/image22.emf"/><Relationship Id="rId10" Type="http://schemas.openxmlformats.org/officeDocument/2006/relationships/image" Target="../media/image34.jpeg"/><Relationship Id="rId4" Type="http://schemas.openxmlformats.org/officeDocument/2006/relationships/oleObject" Target="../embeddings/oleObject3.bin"/><Relationship Id="rId9" Type="http://schemas.openxmlformats.org/officeDocument/2006/relationships/image" Target="../media/image29.jpeg"/></Relationships>
</file>

<file path=ppt/slides/_rels/slide22.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oleObject" Target="../embeddings/oleObject3.bin"/><Relationship Id="rId7" Type="http://schemas.openxmlformats.org/officeDocument/2006/relationships/image" Target="../media/image33.jpeg"/><Relationship Id="rId2" Type="http://schemas.openxmlformats.org/officeDocument/2006/relationships/slideLayout" Target="../slideLayouts/slideLayout3.xml"/><Relationship Id="rId1" Type="http://schemas.openxmlformats.org/officeDocument/2006/relationships/tags" Target="../tags/tag15.xml"/><Relationship Id="rId6" Type="http://schemas.openxmlformats.org/officeDocument/2006/relationships/image" Target="../media/image76.png"/><Relationship Id="rId5" Type="http://schemas.openxmlformats.org/officeDocument/2006/relationships/image" Target="../media/image75.png"/><Relationship Id="rId10" Type="http://schemas.openxmlformats.org/officeDocument/2006/relationships/image" Target="../media/image34.jpeg"/><Relationship Id="rId4" Type="http://schemas.openxmlformats.org/officeDocument/2006/relationships/image" Target="../media/image22.emf"/><Relationship Id="rId9" Type="http://schemas.openxmlformats.org/officeDocument/2006/relationships/image" Target="../media/image29.jpeg"/></Relationships>
</file>

<file path=ppt/slides/_rels/slide23.xml.rels><?xml version="1.0" encoding="UTF-8" standalone="yes"?>
<Relationships xmlns="http://schemas.openxmlformats.org/package/2006/relationships"><Relationship Id="rId8" Type="http://schemas.openxmlformats.org/officeDocument/2006/relationships/image" Target="../media/image47.jpeg"/><Relationship Id="rId13" Type="http://schemas.openxmlformats.org/officeDocument/2006/relationships/image" Target="../media/image52.png"/><Relationship Id="rId3" Type="http://schemas.openxmlformats.org/officeDocument/2006/relationships/oleObject" Target="../embeddings/oleObject4.bin"/><Relationship Id="rId7" Type="http://schemas.microsoft.com/office/2007/relationships/hdphoto" Target="../media/hdphoto9.wdp"/><Relationship Id="rId12" Type="http://schemas.openxmlformats.org/officeDocument/2006/relationships/image" Target="../media/image46.jpeg"/><Relationship Id="rId2" Type="http://schemas.openxmlformats.org/officeDocument/2006/relationships/slideLayout" Target="../slideLayouts/slideLayout3.xml"/><Relationship Id="rId1" Type="http://schemas.openxmlformats.org/officeDocument/2006/relationships/tags" Target="../tags/tag16.xml"/><Relationship Id="rId6" Type="http://schemas.openxmlformats.org/officeDocument/2006/relationships/image" Target="../media/image79.png"/><Relationship Id="rId11" Type="http://schemas.openxmlformats.org/officeDocument/2006/relationships/image" Target="../media/image50.jpeg"/><Relationship Id="rId5" Type="http://schemas.openxmlformats.org/officeDocument/2006/relationships/image" Target="../media/image78.jpeg"/><Relationship Id="rId10" Type="http://schemas.openxmlformats.org/officeDocument/2006/relationships/image" Target="../media/image49.jpeg"/><Relationship Id="rId4" Type="http://schemas.openxmlformats.org/officeDocument/2006/relationships/image" Target="../media/image22.emf"/><Relationship Id="rId9" Type="http://schemas.openxmlformats.org/officeDocument/2006/relationships/image" Target="../media/image48.jpeg"/><Relationship Id="rId14" Type="http://schemas.openxmlformats.org/officeDocument/2006/relationships/image" Target="../media/image80.jpeg"/></Relationships>
</file>

<file path=ppt/slides/_rels/slide24.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81.png"/><Relationship Id="rId7" Type="http://schemas.openxmlformats.org/officeDocument/2006/relationships/image" Target="../media/image29.jpeg"/><Relationship Id="rId2" Type="http://schemas.openxmlformats.org/officeDocument/2006/relationships/slideLayout" Target="../slideLayouts/slideLayout3.xml"/><Relationship Id="rId1" Type="http://schemas.openxmlformats.org/officeDocument/2006/relationships/tags" Target="../tags/tag17.xml"/><Relationship Id="rId6" Type="http://schemas.openxmlformats.org/officeDocument/2006/relationships/image" Target="../media/image82.png"/><Relationship Id="rId5" Type="http://schemas.openxmlformats.org/officeDocument/2006/relationships/image" Target="../media/image22.emf"/><Relationship Id="rId4" Type="http://schemas.openxmlformats.org/officeDocument/2006/relationships/oleObject" Target="../embeddings/oleObject3.bin"/><Relationship Id="rId9"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85.jpeg"/><Relationship Id="rId4" Type="http://schemas.openxmlformats.org/officeDocument/2006/relationships/image" Target="../media/image84.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svg"/><Relationship Id="rId7" Type="http://schemas.openxmlformats.org/officeDocument/2006/relationships/image" Target="../media/image10.png"/><Relationship Id="rId2" Type="http://schemas.microsoft.com/office/2018/10/relationships/comments" Target="../comments/modernComment_7FFFF936_F94CFEF7.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png"/><Relationship Id="rId3" Type="http://schemas.openxmlformats.org/officeDocument/2006/relationships/hyperlink" Target="https://sensata.showpad.biz/webapp2/content/experiences/ccb1c4358635cb7706590350818f9cfa/ed7d0ec5ccfc515b11f78fcc4936f448f08d516bfc241eac395d22bcf280405c/ed7d0ec5ccfc515b11f78fcc4936f4482145e647df71f673cb46360fa06fa23b?page=1" TargetMode="External"/><Relationship Id="rId7" Type="http://schemas.microsoft.com/office/2007/relationships/hdphoto" Target="../media/hdphoto1.wdp"/><Relationship Id="rId12" Type="http://schemas.openxmlformats.org/officeDocument/2006/relationships/image" Target="../media/image20.jpeg"/><Relationship Id="rId2" Type="http://schemas.microsoft.com/office/2018/10/relationships/comments" Target="../comments/modernComment_7FFFCE10_124D97FC.xml"/><Relationship Id="rId1" Type="http://schemas.openxmlformats.org/officeDocument/2006/relationships/slideLayout" Target="../slideLayouts/slideLayout3.xml"/><Relationship Id="rId6" Type="http://schemas.openxmlformats.org/officeDocument/2006/relationships/image" Target="../media/image15.png"/><Relationship Id="rId11" Type="http://schemas.openxmlformats.org/officeDocument/2006/relationships/image" Target="../media/image19.png"/><Relationship Id="rId5" Type="http://schemas.openxmlformats.org/officeDocument/2006/relationships/image" Target="../media/image14.jpeg"/><Relationship Id="rId10" Type="http://schemas.openxmlformats.org/officeDocument/2006/relationships/image" Target="../media/image18.png"/><Relationship Id="rId4" Type="http://schemas.openxmlformats.org/officeDocument/2006/relationships/image" Target="../media/image13.jpeg"/><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oleObject" Target="../embeddings/oleObject2.bin"/><Relationship Id="rId7" Type="http://schemas.openxmlformats.org/officeDocument/2006/relationships/image" Target="../media/image25.png"/><Relationship Id="rId12" Type="http://schemas.openxmlformats.org/officeDocument/2006/relationships/hyperlink" Target="https://www.sensata.com/sites/default/files/a/sensata-ap-series-hydraulic-magnetic-circuit-protectors-datasheet.pdf" TargetMode="External"/><Relationship Id="rId2" Type="http://schemas.openxmlformats.org/officeDocument/2006/relationships/slideLayout" Target="../slideLayouts/slideLayout3.xml"/><Relationship Id="rId1" Type="http://schemas.openxmlformats.org/officeDocument/2006/relationships/tags" Target="../tags/tag4.xml"/><Relationship Id="rId6" Type="http://schemas.openxmlformats.org/officeDocument/2006/relationships/image" Target="../media/image24.jpeg"/><Relationship Id="rId11" Type="http://schemas.openxmlformats.org/officeDocument/2006/relationships/image" Target="../media/image28.jpeg"/><Relationship Id="rId5" Type="http://schemas.openxmlformats.org/officeDocument/2006/relationships/image" Target="../media/image23.jpeg"/><Relationship Id="rId10" Type="http://schemas.openxmlformats.org/officeDocument/2006/relationships/image" Target="../media/image27.png"/><Relationship Id="rId4" Type="http://schemas.openxmlformats.org/officeDocument/2006/relationships/image" Target="../media/image22.emf"/><Relationship Id="rId9" Type="http://schemas.openxmlformats.org/officeDocument/2006/relationships/hyperlink" Target="https://game-icons.net/1x1/delapouite/jeep.html"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microsoft.com/office/2018/10/relationships/comments" Target="../comments/modernComment_7FA36008_5167CB71.xml"/><Relationship Id="rId7" Type="http://schemas.openxmlformats.org/officeDocument/2006/relationships/image" Target="../media/image24.jpeg"/><Relationship Id="rId12" Type="http://schemas.openxmlformats.org/officeDocument/2006/relationships/image" Target="../media/image28.jpeg"/><Relationship Id="rId17" Type="http://schemas.openxmlformats.org/officeDocument/2006/relationships/hyperlink" Target="https://www.sensata.com/sites/default/files/a/sensata-ial-cel-lel-series-hydraulic-magnetic-circuit-protectors-datasheet.pdf" TargetMode="External"/><Relationship Id="rId2" Type="http://schemas.openxmlformats.org/officeDocument/2006/relationships/slideLayout" Target="../slideLayouts/slideLayout3.xml"/><Relationship Id="rId16" Type="http://schemas.openxmlformats.org/officeDocument/2006/relationships/image" Target="../media/image32.jpeg"/><Relationship Id="rId1" Type="http://schemas.openxmlformats.org/officeDocument/2006/relationships/tags" Target="../tags/tag5.xml"/><Relationship Id="rId6" Type="http://schemas.openxmlformats.org/officeDocument/2006/relationships/image" Target="../media/image29.jpeg"/><Relationship Id="rId11" Type="http://schemas.openxmlformats.org/officeDocument/2006/relationships/image" Target="../media/image27.png"/><Relationship Id="rId5" Type="http://schemas.openxmlformats.org/officeDocument/2006/relationships/image" Target="../media/image22.emf"/><Relationship Id="rId15" Type="http://schemas.openxmlformats.org/officeDocument/2006/relationships/image" Target="../media/image31.jpeg"/><Relationship Id="rId10" Type="http://schemas.openxmlformats.org/officeDocument/2006/relationships/hyperlink" Target="https://game-icons.net/1x1/delapouite/jeep.html" TargetMode="External"/><Relationship Id="rId4" Type="http://schemas.openxmlformats.org/officeDocument/2006/relationships/oleObject" Target="../embeddings/oleObject2.bin"/><Relationship Id="rId9" Type="http://schemas.openxmlformats.org/officeDocument/2006/relationships/image" Target="../media/image26.png"/><Relationship Id="rId1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70CB92-5E80-AAAE-7034-C1EEE006ECC1}"/>
              </a:ext>
            </a:extLst>
          </p:cNvPr>
          <p:cNvSpPr>
            <a:spLocks noGrp="1"/>
          </p:cNvSpPr>
          <p:nvPr>
            <p:ph type="title"/>
          </p:nvPr>
        </p:nvSpPr>
        <p:spPr/>
        <p:txBody>
          <a:bodyPr/>
          <a:lstStyle/>
          <a:p>
            <a:r>
              <a:rPr lang="en-US"/>
              <a:t>Military &amp; Defense Applications</a:t>
            </a:r>
          </a:p>
        </p:txBody>
      </p:sp>
    </p:spTree>
    <p:extLst>
      <p:ext uri="{BB962C8B-B14F-4D97-AF65-F5344CB8AC3E}">
        <p14:creationId xmlns:p14="http://schemas.microsoft.com/office/powerpoint/2010/main" val="3572361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0914C-C764-CA2F-02D7-47FA0B48470C}"/>
            </a:ext>
          </a:extLst>
        </p:cNvPr>
        <p:cNvGrpSpPr/>
        <p:nvPr/>
      </p:nvGrpSpPr>
      <p:grpSpPr>
        <a:xfrm>
          <a:off x="0" y="0"/>
          <a:ext cx="0" cy="0"/>
          <a:chOff x="0" y="0"/>
          <a:chExt cx="0" cy="0"/>
        </a:xfrm>
      </p:grpSpPr>
      <p:pic>
        <p:nvPicPr>
          <p:cNvPr id="10" name="Picture 2" descr="Product image of IAL Series Magnetic Circuit Breakers 1">
            <a:extLst>
              <a:ext uri="{FF2B5EF4-FFF2-40B4-BE49-F238E27FC236}">
                <a16:creationId xmlns:a16="http://schemas.microsoft.com/office/drawing/2014/main" id="{4255DC8A-2056-E350-02D4-35B7BD3C7D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344" y="2382833"/>
            <a:ext cx="2031531" cy="203153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hink-cell data - do not delete" hidden="1">
            <a:extLst>
              <a:ext uri="{FF2B5EF4-FFF2-40B4-BE49-F238E27FC236}">
                <a16:creationId xmlns:a16="http://schemas.microsoft.com/office/drawing/2014/main" id="{DAEB8336-6D88-C745-8A9E-E409826BE850}"/>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6" name="think-cell data - do not delete" hidden="1">
                        <a:extLst>
                          <a:ext uri="{FF2B5EF4-FFF2-40B4-BE49-F238E27FC236}">
                            <a16:creationId xmlns:a16="http://schemas.microsoft.com/office/drawing/2014/main" id="{DAEB8336-6D88-C745-8A9E-E409826BE8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Oval 6">
            <a:extLst>
              <a:ext uri="{FF2B5EF4-FFF2-40B4-BE49-F238E27FC236}">
                <a16:creationId xmlns:a16="http://schemas.microsoft.com/office/drawing/2014/main" id="{D9CFEA7C-2008-EC88-6F03-C15712B5BD9A}"/>
              </a:ext>
            </a:extLst>
          </p:cNvPr>
          <p:cNvSpPr/>
          <p:nvPr/>
        </p:nvSpPr>
        <p:spPr>
          <a:xfrm>
            <a:off x="250077" y="2035189"/>
            <a:ext cx="2628900" cy="2550842"/>
          </a:xfrm>
          <a:prstGeom prst="ellipse">
            <a:avLst/>
          </a:prstGeom>
          <a:noFill/>
          <a:ln w="130175">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C6FD79EC-38B6-2EFB-E0D1-FE4C61334513}"/>
              </a:ext>
            </a:extLst>
          </p:cNvPr>
          <p:cNvSpPr txBox="1"/>
          <p:nvPr/>
        </p:nvSpPr>
        <p:spPr>
          <a:xfrm>
            <a:off x="8891632" y="1199367"/>
            <a:ext cx="3020894" cy="400110"/>
          </a:xfrm>
          <a:prstGeom prst="rect">
            <a:avLst/>
          </a:prstGeom>
          <a:noFill/>
        </p:spPr>
        <p:txBody>
          <a:bodyPr wrap="square" rtlCol="0">
            <a:spAutoFit/>
          </a:bodyPr>
          <a:lstStyle/>
          <a:p>
            <a:pPr algn="ctr"/>
            <a:r>
              <a:rPr lang="it-IT" sz="2000" b="1">
                <a:solidFill>
                  <a:schemeClr val="accent1"/>
                </a:solidFill>
                <a:latin typeface="+mn-lt"/>
              </a:rPr>
              <a:t>Typical Applications</a:t>
            </a:r>
            <a:endParaRPr lang="en-US" sz="2000" b="1">
              <a:solidFill>
                <a:schemeClr val="accent1"/>
              </a:solidFill>
              <a:latin typeface="+mn-lt"/>
            </a:endParaRPr>
          </a:p>
        </p:txBody>
      </p:sp>
      <p:sp>
        <p:nvSpPr>
          <p:cNvPr id="8" name="Title 7">
            <a:extLst>
              <a:ext uri="{FF2B5EF4-FFF2-40B4-BE49-F238E27FC236}">
                <a16:creationId xmlns:a16="http://schemas.microsoft.com/office/drawing/2014/main" id="{63B534DD-B630-EA4B-1D90-8BA77E9C5FA8}"/>
              </a:ext>
            </a:extLst>
          </p:cNvPr>
          <p:cNvSpPr>
            <a:spLocks noGrp="1"/>
          </p:cNvSpPr>
          <p:nvPr>
            <p:ph type="title"/>
          </p:nvPr>
        </p:nvSpPr>
        <p:spPr/>
        <p:txBody>
          <a:bodyPr vert="horz"/>
          <a:lstStyle/>
          <a:p>
            <a:r>
              <a:rPr lang="en-US"/>
              <a:t>IAL/IUL/IEL/CEL/LEL (214 Series)</a:t>
            </a:r>
          </a:p>
        </p:txBody>
      </p:sp>
      <p:sp>
        <p:nvSpPr>
          <p:cNvPr id="5" name="TextBox 4">
            <a:extLst>
              <a:ext uri="{FF2B5EF4-FFF2-40B4-BE49-F238E27FC236}">
                <a16:creationId xmlns:a16="http://schemas.microsoft.com/office/drawing/2014/main" id="{5CC6F532-58AC-A2CF-6E8D-F4B26715D62A}"/>
              </a:ext>
            </a:extLst>
          </p:cNvPr>
          <p:cNvSpPr txBox="1"/>
          <p:nvPr/>
        </p:nvSpPr>
        <p:spPr>
          <a:xfrm>
            <a:off x="4585553" y="1193322"/>
            <a:ext cx="3020894" cy="400110"/>
          </a:xfrm>
          <a:prstGeom prst="rect">
            <a:avLst/>
          </a:prstGeom>
          <a:noFill/>
        </p:spPr>
        <p:txBody>
          <a:bodyPr wrap="square" rtlCol="0">
            <a:spAutoFit/>
          </a:bodyPr>
          <a:lstStyle/>
          <a:p>
            <a:pPr algn="ctr"/>
            <a:r>
              <a:rPr lang="it-IT" sz="2000" b="1">
                <a:solidFill>
                  <a:schemeClr val="accent1"/>
                </a:solidFill>
              </a:rPr>
              <a:t>Product Features</a:t>
            </a:r>
            <a:endParaRPr lang="en-US" sz="2000" b="1">
              <a:solidFill>
                <a:schemeClr val="accent1"/>
              </a:solidFill>
              <a:latin typeface="+mn-lt"/>
            </a:endParaRPr>
          </a:p>
        </p:txBody>
      </p:sp>
      <p:sp>
        <p:nvSpPr>
          <p:cNvPr id="9" name="TextBox 8">
            <a:extLst>
              <a:ext uri="{FF2B5EF4-FFF2-40B4-BE49-F238E27FC236}">
                <a16:creationId xmlns:a16="http://schemas.microsoft.com/office/drawing/2014/main" id="{E50273D4-9725-D38D-395A-69675B083EBD}"/>
              </a:ext>
            </a:extLst>
          </p:cNvPr>
          <p:cNvSpPr txBox="1"/>
          <p:nvPr/>
        </p:nvSpPr>
        <p:spPr>
          <a:xfrm>
            <a:off x="3687875" y="1688140"/>
            <a:ext cx="4398592" cy="3858300"/>
          </a:xfrm>
          <a:prstGeom prst="rect">
            <a:avLst/>
          </a:prstGeom>
          <a:noFill/>
        </p:spPr>
        <p:txBody>
          <a:bodyPr wrap="square" lIns="91440" tIns="45720" rIns="91440" bIns="45720" rtlCol="0" anchor="t">
            <a:spAutoFit/>
          </a:bodyPr>
          <a:lstStyle/>
          <a:p>
            <a:pPr marL="285750" indent="-285750">
              <a:lnSpc>
                <a:spcPct val="150000"/>
              </a:lnSpc>
              <a:buFont typeface="Arial" panose="020B0604020202020204" pitchFamily="34" charset="0"/>
              <a:buChar char="•"/>
            </a:pPr>
            <a:r>
              <a:rPr lang="en-US" sz="1500">
                <a:solidFill>
                  <a:schemeClr val="tx1">
                    <a:lumMod val="75000"/>
                    <a:lumOff val="25000"/>
                  </a:schemeClr>
                </a:solidFill>
                <a:latin typeface="+mn-lt"/>
                <a:cs typeface="Arial"/>
              </a:rPr>
              <a:t>0.2 – 100A; up to 125Vdc or 277Vac per pole</a:t>
            </a:r>
          </a:p>
          <a:p>
            <a:pPr marL="285750" indent="-285750">
              <a:lnSpc>
                <a:spcPct val="150000"/>
              </a:lnSpc>
              <a:buFont typeface="Arial" panose="020B0604020202020204" pitchFamily="34" charset="0"/>
              <a:buChar char="•"/>
            </a:pPr>
            <a:r>
              <a:rPr lang="en-US" sz="1500">
                <a:solidFill>
                  <a:schemeClr val="tx1">
                    <a:lumMod val="75000"/>
                    <a:lumOff val="25000"/>
                  </a:schemeClr>
                </a:solidFill>
                <a:cs typeface="Arial"/>
              </a:rPr>
              <a:t>BX style</a:t>
            </a:r>
          </a:p>
          <a:p>
            <a:pPr marL="285750" indent="-285750">
              <a:lnSpc>
                <a:spcPct val="150000"/>
              </a:lnSpc>
              <a:buFont typeface="Arial" panose="020B0604020202020204" pitchFamily="34" charset="0"/>
              <a:buChar char="•"/>
            </a:pPr>
            <a:r>
              <a:rPr lang="en-US" sz="1500">
                <a:solidFill>
                  <a:schemeClr val="tx1">
                    <a:lumMod val="75000"/>
                    <a:lumOff val="25000"/>
                  </a:schemeClr>
                </a:solidFill>
                <a:latin typeface="+mn-lt"/>
                <a:cs typeface="Arial"/>
              </a:rPr>
              <a:t>Flat front rocker</a:t>
            </a:r>
          </a:p>
          <a:p>
            <a:pPr marL="285750" indent="-285750">
              <a:lnSpc>
                <a:spcPct val="150000"/>
              </a:lnSpc>
              <a:buFont typeface="Arial" panose="020B0604020202020204" pitchFamily="34" charset="0"/>
              <a:buChar char="•"/>
            </a:pPr>
            <a:r>
              <a:rPr lang="en-US" sz="1500">
                <a:solidFill>
                  <a:schemeClr val="tx1">
                    <a:lumMod val="75000"/>
                    <a:lumOff val="25000"/>
                  </a:schemeClr>
                </a:solidFill>
                <a:cs typeface="Arial"/>
              </a:rPr>
              <a:t>Quick visual trip indication while guarding against accidental actuation</a:t>
            </a:r>
          </a:p>
          <a:p>
            <a:pPr marL="285750" indent="-285750">
              <a:lnSpc>
                <a:spcPct val="150000"/>
              </a:lnSpc>
              <a:buFont typeface="Arial" panose="020B0604020202020204" pitchFamily="34" charset="0"/>
              <a:buChar char="•"/>
            </a:pPr>
            <a:r>
              <a:rPr lang="en-US" sz="1500">
                <a:solidFill>
                  <a:schemeClr val="tx1">
                    <a:lumMod val="75000"/>
                    <a:lumOff val="25000"/>
                  </a:schemeClr>
                </a:solidFill>
                <a:latin typeface="+mn-lt"/>
                <a:cs typeface="Arial"/>
              </a:rPr>
              <a:t>Full range of agency approvals</a:t>
            </a:r>
          </a:p>
          <a:p>
            <a:pPr marL="285750" indent="-285750">
              <a:lnSpc>
                <a:spcPct val="150000"/>
              </a:lnSpc>
              <a:buFont typeface="Arial" panose="020B0604020202020204" pitchFamily="34" charset="0"/>
              <a:buChar char="•"/>
            </a:pPr>
            <a:r>
              <a:rPr lang="en-US" sz="1500">
                <a:solidFill>
                  <a:schemeClr val="tx1">
                    <a:lumMod val="75000"/>
                    <a:lumOff val="25000"/>
                  </a:schemeClr>
                </a:solidFill>
                <a:cs typeface="Arial"/>
              </a:rPr>
              <a:t>Meet or exceed all current performance specifications, including interrupting capacities up to 50,000 amps</a:t>
            </a:r>
          </a:p>
          <a:p>
            <a:pPr marL="285750" indent="-285750">
              <a:lnSpc>
                <a:spcPct val="150000"/>
              </a:lnSpc>
              <a:buFont typeface="Arial" panose="020B0604020202020204" pitchFamily="34" charset="0"/>
              <a:buChar char="•"/>
            </a:pPr>
            <a:r>
              <a:rPr lang="en-US" sz="1500">
                <a:solidFill>
                  <a:schemeClr val="tx1">
                    <a:lumMod val="75000"/>
                    <a:lumOff val="25000"/>
                  </a:schemeClr>
                </a:solidFill>
                <a:latin typeface="+mn-lt"/>
                <a:cs typeface="Arial"/>
              </a:rPr>
              <a:t>1-3 poles</a:t>
            </a:r>
          </a:p>
          <a:p>
            <a:pPr marL="285750" indent="-285750">
              <a:lnSpc>
                <a:spcPct val="150000"/>
              </a:lnSpc>
              <a:buFont typeface="Arial" panose="020B0604020202020204" pitchFamily="34" charset="0"/>
              <a:buChar char="•"/>
            </a:pPr>
            <a:r>
              <a:rPr lang="en-US" sz="1500">
                <a:solidFill>
                  <a:schemeClr val="tx1">
                    <a:lumMod val="75000"/>
                    <a:lumOff val="25000"/>
                  </a:schemeClr>
                </a:solidFill>
                <a:cs typeface="Arial"/>
              </a:rPr>
              <a:t>Not sealed</a:t>
            </a:r>
            <a:endParaRPr lang="en-US" sz="1500">
              <a:solidFill>
                <a:schemeClr val="tx1">
                  <a:lumMod val="75000"/>
                  <a:lumOff val="25000"/>
                </a:schemeClr>
              </a:solidFill>
              <a:latin typeface="+mn-lt"/>
              <a:cs typeface="Arial"/>
            </a:endParaRPr>
          </a:p>
        </p:txBody>
      </p:sp>
      <p:sp>
        <p:nvSpPr>
          <p:cNvPr id="33" name="Title 7">
            <a:extLst>
              <a:ext uri="{FF2B5EF4-FFF2-40B4-BE49-F238E27FC236}">
                <a16:creationId xmlns:a16="http://schemas.microsoft.com/office/drawing/2014/main" id="{85C289E7-F691-B2E3-C9ED-74F2492D5BB5}"/>
              </a:ext>
            </a:extLst>
          </p:cNvPr>
          <p:cNvSpPr txBox="1">
            <a:spLocks/>
          </p:cNvSpPr>
          <p:nvPr/>
        </p:nvSpPr>
        <p:spPr>
          <a:xfrm>
            <a:off x="337820" y="679495"/>
            <a:ext cx="11516360" cy="776288"/>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2800" b="1" kern="1200" spc="-150">
                <a:solidFill>
                  <a:schemeClr val="accent1"/>
                </a:solidFill>
                <a:latin typeface="+mj-lt"/>
                <a:ea typeface="+mj-ea"/>
                <a:cs typeface="+mj-cs"/>
              </a:defRPr>
            </a:lvl1pPr>
          </a:lstStyle>
          <a:p>
            <a:r>
              <a:rPr lang="en-US" sz="2200"/>
              <a:t>Flat Rocker Circuit Breaker</a:t>
            </a:r>
          </a:p>
        </p:txBody>
      </p:sp>
      <p:grpSp>
        <p:nvGrpSpPr>
          <p:cNvPr id="37" name="Group 36">
            <a:extLst>
              <a:ext uri="{FF2B5EF4-FFF2-40B4-BE49-F238E27FC236}">
                <a16:creationId xmlns:a16="http://schemas.microsoft.com/office/drawing/2014/main" id="{DE7397C4-B8AC-22CE-4371-0A85CC98C618}"/>
              </a:ext>
            </a:extLst>
          </p:cNvPr>
          <p:cNvGrpSpPr/>
          <p:nvPr/>
        </p:nvGrpSpPr>
        <p:grpSpPr>
          <a:xfrm>
            <a:off x="8699648" y="1802704"/>
            <a:ext cx="2928904" cy="3354627"/>
            <a:chOff x="8625378" y="1109521"/>
            <a:chExt cx="2949206" cy="3563653"/>
          </a:xfrm>
        </p:grpSpPr>
        <p:grpSp>
          <p:nvGrpSpPr>
            <p:cNvPr id="47" name="Group 46">
              <a:extLst>
                <a:ext uri="{FF2B5EF4-FFF2-40B4-BE49-F238E27FC236}">
                  <a16:creationId xmlns:a16="http://schemas.microsoft.com/office/drawing/2014/main" id="{78763280-9761-A639-1A8E-AF87E41C2815}"/>
                </a:ext>
              </a:extLst>
            </p:cNvPr>
            <p:cNvGrpSpPr/>
            <p:nvPr/>
          </p:nvGrpSpPr>
          <p:grpSpPr>
            <a:xfrm>
              <a:off x="8628286" y="1109521"/>
              <a:ext cx="1313888" cy="578619"/>
              <a:chOff x="8793529" y="1774964"/>
              <a:chExt cx="1313888" cy="578619"/>
            </a:xfrm>
          </p:grpSpPr>
          <p:grpSp>
            <p:nvGrpSpPr>
              <p:cNvPr id="94" name="Group 93">
                <a:extLst>
                  <a:ext uri="{FF2B5EF4-FFF2-40B4-BE49-F238E27FC236}">
                    <a16:creationId xmlns:a16="http://schemas.microsoft.com/office/drawing/2014/main" id="{C5A2C57F-BF6A-74BD-42EE-FD50CFD409C5}"/>
                  </a:ext>
                </a:extLst>
              </p:cNvPr>
              <p:cNvGrpSpPr/>
              <p:nvPr/>
            </p:nvGrpSpPr>
            <p:grpSpPr>
              <a:xfrm>
                <a:off x="8793529" y="1774964"/>
                <a:ext cx="565863" cy="578619"/>
                <a:chOff x="8665028" y="990601"/>
                <a:chExt cx="1524000" cy="1447800"/>
              </a:xfrm>
              <a:effectLst/>
            </p:grpSpPr>
            <p:pic>
              <p:nvPicPr>
                <p:cNvPr id="96" name="Picture 2" descr="http://cache3.asset-cache.net/xc/537456211.jpg?v=2&amp;c=IWSAsset&amp;k=2&amp;d=7DH2Cd3Sxte3XoJ88W8OMd6CZLo4BogvAZc0wjEmPBYEJNV3gQ-pDOZgufWvl0rT0">
                  <a:extLst>
                    <a:ext uri="{FF2B5EF4-FFF2-40B4-BE49-F238E27FC236}">
                      <a16:creationId xmlns:a16="http://schemas.microsoft.com/office/drawing/2014/main" id="{A236048B-DBFF-1B24-734C-D7FBA731DC4E}"/>
                    </a:ext>
                  </a:extLst>
                </p:cNvPr>
                <p:cNvPicPr>
                  <a:picLocks noChangeAspect="1" noChangeArrowheads="1"/>
                </p:cNvPicPr>
                <p:nvPr/>
              </p:nvPicPr>
              <p:blipFill rotWithShape="1">
                <a:blip r:embed="rId6" cstate="screen">
                  <a:clrChange>
                    <a:clrFrom>
                      <a:srgbClr val="FFFFFF"/>
                    </a:clrFrom>
                    <a:clrTo>
                      <a:srgbClr val="FFFFFF">
                        <a:alpha val="0"/>
                      </a:srgbClr>
                    </a:clrTo>
                  </a:clrChange>
                  <a:duotone>
                    <a:prstClr val="black"/>
                    <a:schemeClr val="tx1">
                      <a:lumMod val="75000"/>
                      <a:lumOff val="25000"/>
                      <a:tint val="45000"/>
                      <a:satMod val="400000"/>
                    </a:schemeClr>
                  </a:duotone>
                  <a:extLst>
                    <a:ext uri="{28A0092B-C50C-407E-A947-70E740481C1C}">
                      <a14:useLocalDpi xmlns:a14="http://schemas.microsoft.com/office/drawing/2010/main" val="0"/>
                    </a:ext>
                  </a:extLst>
                </a:blip>
                <a:srcRect/>
                <a:stretch/>
              </p:blipFill>
              <p:spPr bwMode="auto">
                <a:xfrm>
                  <a:off x="8888487" y="1219200"/>
                  <a:ext cx="1175657" cy="833215"/>
                </a:xfrm>
                <a:prstGeom prst="rect">
                  <a:avLst/>
                </a:prstGeom>
                <a:noFill/>
                <a:extLst>
                  <a:ext uri="{909E8E84-426E-40DD-AFC4-6F175D3DCCD1}">
                    <a14:hiddenFill xmlns:a14="http://schemas.microsoft.com/office/drawing/2010/main">
                      <a:solidFill>
                        <a:srgbClr val="FFFFFF"/>
                      </a:solidFill>
                    </a14:hiddenFill>
                  </a:ext>
                </a:extLst>
              </p:spPr>
            </p:pic>
            <p:sp>
              <p:nvSpPr>
                <p:cNvPr id="97" name="Oval 96">
                  <a:extLst>
                    <a:ext uri="{FF2B5EF4-FFF2-40B4-BE49-F238E27FC236}">
                      <a16:creationId xmlns:a16="http://schemas.microsoft.com/office/drawing/2014/main" id="{46C54014-BEA2-3EA4-D3EE-08C4D5421525}"/>
                    </a:ext>
                  </a:extLst>
                </p:cNvPr>
                <p:cNvSpPr/>
                <p:nvPr/>
              </p:nvSpPr>
              <p:spPr>
                <a:xfrm>
                  <a:off x="8665028" y="990601"/>
                  <a:ext cx="1524000" cy="144780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grpSp>
          <p:sp>
            <p:nvSpPr>
              <p:cNvPr id="95" name="TextBox 94">
                <a:extLst>
                  <a:ext uri="{FF2B5EF4-FFF2-40B4-BE49-F238E27FC236}">
                    <a16:creationId xmlns:a16="http://schemas.microsoft.com/office/drawing/2014/main" id="{7EC62891-3516-0677-E078-FF6CB94A764D}"/>
                  </a:ext>
                </a:extLst>
              </p:cNvPr>
              <p:cNvSpPr txBox="1"/>
              <p:nvPr/>
            </p:nvSpPr>
            <p:spPr>
              <a:xfrm>
                <a:off x="9442363" y="1901694"/>
                <a:ext cx="665054" cy="323165"/>
              </a:xfrm>
              <a:prstGeom prst="rect">
                <a:avLst/>
              </a:prstGeom>
              <a:noFill/>
            </p:spPr>
            <p:txBody>
              <a:bodyPr wrap="none" rtlCol="0">
                <a:spAutoFit/>
              </a:bodyPr>
              <a:lstStyle/>
              <a:p>
                <a:r>
                  <a:rPr lang="en-US" sz="1500"/>
                  <a:t>MBTs</a:t>
                </a:r>
              </a:p>
            </p:txBody>
          </p:sp>
        </p:grpSp>
        <p:grpSp>
          <p:nvGrpSpPr>
            <p:cNvPr id="48" name="Group 47">
              <a:extLst>
                <a:ext uri="{FF2B5EF4-FFF2-40B4-BE49-F238E27FC236}">
                  <a16:creationId xmlns:a16="http://schemas.microsoft.com/office/drawing/2014/main" id="{D89CE486-6FC5-3429-7A97-E05C8A685DDD}"/>
                </a:ext>
              </a:extLst>
            </p:cNvPr>
            <p:cNvGrpSpPr/>
            <p:nvPr/>
          </p:nvGrpSpPr>
          <p:grpSpPr>
            <a:xfrm>
              <a:off x="8634459" y="1859447"/>
              <a:ext cx="2893598" cy="578619"/>
              <a:chOff x="8799702" y="2472912"/>
              <a:chExt cx="2893598" cy="578619"/>
            </a:xfrm>
          </p:grpSpPr>
          <p:sp>
            <p:nvSpPr>
              <p:cNvPr id="91" name="Oval 90">
                <a:extLst>
                  <a:ext uri="{FF2B5EF4-FFF2-40B4-BE49-F238E27FC236}">
                    <a16:creationId xmlns:a16="http://schemas.microsoft.com/office/drawing/2014/main" id="{EDD24417-778C-BDB8-E50B-6E703FD90AA9}"/>
                  </a:ext>
                </a:extLst>
              </p:cNvPr>
              <p:cNvSpPr/>
              <p:nvPr/>
            </p:nvSpPr>
            <p:spPr>
              <a:xfrm>
                <a:off x="8799702" y="2472912"/>
                <a:ext cx="565863" cy="578619"/>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pic>
            <p:nvPicPr>
              <p:cNvPr id="92" name="Picture 91">
                <a:extLst>
                  <a:ext uri="{FF2B5EF4-FFF2-40B4-BE49-F238E27FC236}">
                    <a16:creationId xmlns:a16="http://schemas.microsoft.com/office/drawing/2014/main" id="{9002367E-42A5-ECBD-E25C-9280288343B2}"/>
                  </a:ext>
                </a:extLst>
              </p:cNvPr>
              <p:cNvPicPr>
                <a:picLocks noChangeAspect="1"/>
              </p:cNvPicPr>
              <p:nvPr/>
            </p:nvPicPr>
            <p:blipFill rotWithShape="1">
              <a:blip r:embed="rId7" cstate="screen">
                <a:grayscl/>
                <a:extLst>
                  <a:ext uri="{28A0092B-C50C-407E-A947-70E740481C1C}">
                    <a14:useLocalDpi xmlns:a14="http://schemas.microsoft.com/office/drawing/2010/main" val="0"/>
                  </a:ext>
                </a:extLst>
              </a:blip>
              <a:srcRect/>
              <a:stretch/>
            </p:blipFill>
            <p:spPr>
              <a:xfrm>
                <a:off x="8897173" y="2584632"/>
                <a:ext cx="373053" cy="381880"/>
              </a:xfrm>
              <a:prstGeom prst="rect">
                <a:avLst/>
              </a:prstGeom>
            </p:spPr>
          </p:pic>
          <p:sp>
            <p:nvSpPr>
              <p:cNvPr id="93" name="TextBox 92">
                <a:extLst>
                  <a:ext uri="{FF2B5EF4-FFF2-40B4-BE49-F238E27FC236}">
                    <a16:creationId xmlns:a16="http://schemas.microsoft.com/office/drawing/2014/main" id="{24104544-1702-8EAA-942E-786C27DBFBB8}"/>
                  </a:ext>
                </a:extLst>
              </p:cNvPr>
              <p:cNvSpPr txBox="1"/>
              <p:nvPr/>
            </p:nvSpPr>
            <p:spPr>
              <a:xfrm>
                <a:off x="9442363" y="2608780"/>
                <a:ext cx="2250937" cy="323165"/>
              </a:xfrm>
              <a:prstGeom prst="rect">
                <a:avLst/>
              </a:prstGeom>
              <a:noFill/>
            </p:spPr>
            <p:txBody>
              <a:bodyPr wrap="none" rtlCol="0">
                <a:spAutoFit/>
              </a:bodyPr>
              <a:lstStyle/>
              <a:p>
                <a:r>
                  <a:rPr lang="en-US" sz="1500"/>
                  <a:t>Drones Ground Stations</a:t>
                </a:r>
              </a:p>
            </p:txBody>
          </p:sp>
        </p:grpSp>
        <p:grpSp>
          <p:nvGrpSpPr>
            <p:cNvPr id="53" name="Group 52">
              <a:extLst>
                <a:ext uri="{FF2B5EF4-FFF2-40B4-BE49-F238E27FC236}">
                  <a16:creationId xmlns:a16="http://schemas.microsoft.com/office/drawing/2014/main" id="{DFE1C4A8-BB65-E52A-18A7-278EB91E28A8}"/>
                </a:ext>
              </a:extLst>
            </p:cNvPr>
            <p:cNvGrpSpPr/>
            <p:nvPr/>
          </p:nvGrpSpPr>
          <p:grpSpPr>
            <a:xfrm>
              <a:off x="8625378" y="2606319"/>
              <a:ext cx="1463963" cy="578619"/>
              <a:chOff x="8790622" y="3289676"/>
              <a:chExt cx="1463963" cy="578619"/>
            </a:xfrm>
          </p:grpSpPr>
          <p:sp>
            <p:nvSpPr>
              <p:cNvPr id="88" name="Oval 87">
                <a:extLst>
                  <a:ext uri="{FF2B5EF4-FFF2-40B4-BE49-F238E27FC236}">
                    <a16:creationId xmlns:a16="http://schemas.microsoft.com/office/drawing/2014/main" id="{0F323743-84C6-F77C-A898-15863901DC27}"/>
                  </a:ext>
                </a:extLst>
              </p:cNvPr>
              <p:cNvSpPr/>
              <p:nvPr/>
            </p:nvSpPr>
            <p:spPr>
              <a:xfrm>
                <a:off x="8790622" y="3289676"/>
                <a:ext cx="565863" cy="578619"/>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sp>
            <p:nvSpPr>
              <p:cNvPr id="90" name="TextBox 89">
                <a:extLst>
                  <a:ext uri="{FF2B5EF4-FFF2-40B4-BE49-F238E27FC236}">
                    <a16:creationId xmlns:a16="http://schemas.microsoft.com/office/drawing/2014/main" id="{12DE91FB-6BE2-E2B8-E402-3481C3F6BB1E}"/>
                  </a:ext>
                </a:extLst>
              </p:cNvPr>
              <p:cNvSpPr txBox="1"/>
              <p:nvPr/>
            </p:nvSpPr>
            <p:spPr>
              <a:xfrm>
                <a:off x="9442363" y="3415348"/>
                <a:ext cx="812222" cy="343301"/>
              </a:xfrm>
              <a:prstGeom prst="rect">
                <a:avLst/>
              </a:prstGeom>
              <a:noFill/>
            </p:spPr>
            <p:txBody>
              <a:bodyPr wrap="none" rtlCol="0">
                <a:spAutoFit/>
              </a:bodyPr>
              <a:lstStyle/>
              <a:p>
                <a:r>
                  <a:rPr lang="en-US" sz="1500"/>
                  <a:t>Radars</a:t>
                </a:r>
              </a:p>
            </p:txBody>
          </p:sp>
        </p:grpSp>
        <p:grpSp>
          <p:nvGrpSpPr>
            <p:cNvPr id="55" name="Group 54">
              <a:extLst>
                <a:ext uri="{FF2B5EF4-FFF2-40B4-BE49-F238E27FC236}">
                  <a16:creationId xmlns:a16="http://schemas.microsoft.com/office/drawing/2014/main" id="{3C2E2EDC-61D8-74CE-61D5-F1C1F1A18D25}"/>
                </a:ext>
              </a:extLst>
            </p:cNvPr>
            <p:cNvGrpSpPr/>
            <p:nvPr/>
          </p:nvGrpSpPr>
          <p:grpSpPr>
            <a:xfrm>
              <a:off x="8634459" y="3353191"/>
              <a:ext cx="2940125" cy="578619"/>
              <a:chOff x="8790621" y="4054462"/>
              <a:chExt cx="2940125" cy="578619"/>
            </a:xfrm>
          </p:grpSpPr>
          <p:grpSp>
            <p:nvGrpSpPr>
              <p:cNvPr id="84" name="Group 83">
                <a:extLst>
                  <a:ext uri="{FF2B5EF4-FFF2-40B4-BE49-F238E27FC236}">
                    <a16:creationId xmlns:a16="http://schemas.microsoft.com/office/drawing/2014/main" id="{8DD920C4-E855-E93B-5D39-3B1650FAD468}"/>
                  </a:ext>
                </a:extLst>
              </p:cNvPr>
              <p:cNvGrpSpPr/>
              <p:nvPr/>
            </p:nvGrpSpPr>
            <p:grpSpPr>
              <a:xfrm>
                <a:off x="8790621" y="4054462"/>
                <a:ext cx="565863" cy="578619"/>
                <a:chOff x="319800" y="5136381"/>
                <a:chExt cx="1143000" cy="1112019"/>
              </a:xfrm>
              <a:effectLst/>
            </p:grpSpPr>
            <p:sp>
              <p:nvSpPr>
                <p:cNvPr id="86" name="Oval 85">
                  <a:extLst>
                    <a:ext uri="{FF2B5EF4-FFF2-40B4-BE49-F238E27FC236}">
                      <a16:creationId xmlns:a16="http://schemas.microsoft.com/office/drawing/2014/main" id="{7E9A11DB-FB0F-74D0-B660-745B818E90F0}"/>
                    </a:ext>
                  </a:extLst>
                </p:cNvPr>
                <p:cNvSpPr/>
                <p:nvPr/>
              </p:nvSpPr>
              <p:spPr>
                <a:xfrm>
                  <a:off x="319800" y="5136381"/>
                  <a:ext cx="1143000" cy="1112019"/>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pic>
              <p:nvPicPr>
                <p:cNvPr id="87" name="Picture 10" descr="Risultati immagini per satellite antenna icon">
                  <a:extLst>
                    <a:ext uri="{FF2B5EF4-FFF2-40B4-BE49-F238E27FC236}">
                      <a16:creationId xmlns:a16="http://schemas.microsoft.com/office/drawing/2014/main" id="{AF19A8DA-9587-B7E1-6BE4-C307AD1AC7C9}"/>
                    </a:ext>
                  </a:extLst>
                </p:cNvPr>
                <p:cNvPicPr>
                  <a:picLocks noChangeAspect="1" noChangeArrowheads="1"/>
                </p:cNvPicPr>
                <p:nvPr/>
              </p:nvPicPr>
              <p:blipFill rotWithShape="1">
                <a:blip r:embed="rId8" cstate="print">
                  <a:duotone>
                    <a:prstClr val="black"/>
                    <a:schemeClr val="tx1">
                      <a:lumMod val="75000"/>
                      <a:lumOff val="25000"/>
                      <a:tint val="45000"/>
                      <a:satMod val="400000"/>
                    </a:schemeClr>
                  </a:duotone>
                  <a:extLst>
                    <a:ext uri="{28A0092B-C50C-407E-A947-70E740481C1C}">
                      <a14:useLocalDpi xmlns:a14="http://schemas.microsoft.com/office/drawing/2010/main" val="0"/>
                    </a:ext>
                  </a:extLst>
                </a:blip>
                <a:srcRect l="30691" t="-351" r="26509" b="4192"/>
                <a:stretch/>
              </p:blipFill>
              <p:spPr bwMode="auto">
                <a:xfrm>
                  <a:off x="628600" y="5359660"/>
                  <a:ext cx="605600" cy="660140"/>
                </a:xfrm>
                <a:prstGeom prst="rect">
                  <a:avLst/>
                </a:prstGeom>
                <a:noFill/>
                <a:extLst>
                  <a:ext uri="{909E8E84-426E-40DD-AFC4-6F175D3DCCD1}">
                    <a14:hiddenFill xmlns:a14="http://schemas.microsoft.com/office/drawing/2010/main">
                      <a:solidFill>
                        <a:srgbClr val="FFFFFF"/>
                      </a:solidFill>
                    </a14:hiddenFill>
                  </a:ext>
                </a:extLst>
              </p:spPr>
            </p:pic>
          </p:grpSp>
          <p:sp>
            <p:nvSpPr>
              <p:cNvPr id="85" name="TextBox 84">
                <a:extLst>
                  <a:ext uri="{FF2B5EF4-FFF2-40B4-BE49-F238E27FC236}">
                    <a16:creationId xmlns:a16="http://schemas.microsoft.com/office/drawing/2014/main" id="{B8EB993F-1671-98F1-D494-2CC6AE01B5F4}"/>
                  </a:ext>
                </a:extLst>
              </p:cNvPr>
              <p:cNvSpPr txBox="1"/>
              <p:nvPr/>
            </p:nvSpPr>
            <p:spPr>
              <a:xfrm>
                <a:off x="9442363" y="4187675"/>
                <a:ext cx="2288383" cy="323165"/>
              </a:xfrm>
              <a:prstGeom prst="rect">
                <a:avLst/>
              </a:prstGeom>
              <a:noFill/>
            </p:spPr>
            <p:txBody>
              <a:bodyPr wrap="none" rtlCol="0">
                <a:spAutoFit/>
              </a:bodyPr>
              <a:lstStyle/>
              <a:p>
                <a:r>
                  <a:rPr lang="en-US" sz="1500"/>
                  <a:t>Radios, C4I, EW, SIGNT</a:t>
                </a:r>
              </a:p>
            </p:txBody>
          </p:sp>
        </p:grpSp>
        <p:grpSp>
          <p:nvGrpSpPr>
            <p:cNvPr id="57" name="Group 56">
              <a:extLst>
                <a:ext uri="{FF2B5EF4-FFF2-40B4-BE49-F238E27FC236}">
                  <a16:creationId xmlns:a16="http://schemas.microsoft.com/office/drawing/2014/main" id="{821CEBA7-2613-7534-5A81-BCF3C690A84A}"/>
                </a:ext>
              </a:extLst>
            </p:cNvPr>
            <p:cNvGrpSpPr/>
            <p:nvPr/>
          </p:nvGrpSpPr>
          <p:grpSpPr>
            <a:xfrm>
              <a:off x="8634459" y="4094555"/>
              <a:ext cx="2228023" cy="578619"/>
              <a:chOff x="8811829" y="4779482"/>
              <a:chExt cx="2228023" cy="578619"/>
            </a:xfrm>
          </p:grpSpPr>
          <p:grpSp>
            <p:nvGrpSpPr>
              <p:cNvPr id="80" name="Group 79">
                <a:extLst>
                  <a:ext uri="{FF2B5EF4-FFF2-40B4-BE49-F238E27FC236}">
                    <a16:creationId xmlns:a16="http://schemas.microsoft.com/office/drawing/2014/main" id="{C010BECB-7F6A-A0C6-5EB2-2E6BA2B21CB0}"/>
                  </a:ext>
                </a:extLst>
              </p:cNvPr>
              <p:cNvGrpSpPr/>
              <p:nvPr/>
            </p:nvGrpSpPr>
            <p:grpSpPr>
              <a:xfrm>
                <a:off x="8811829" y="4779482"/>
                <a:ext cx="565863" cy="578619"/>
                <a:chOff x="2275113" y="925116"/>
                <a:chExt cx="1524000" cy="1447800"/>
              </a:xfrm>
              <a:effectLst/>
            </p:grpSpPr>
            <p:pic>
              <p:nvPicPr>
                <p:cNvPr id="82" name="Picture 2" descr="http://cache3.asset-cache.net/xc/537456211.jpg?v=2&amp;c=IWSAsset&amp;k=2&amp;d=7DH2Cd3Sxte3XoJ88W8OMd6CZLo4BogvAZc0wjEmPBYEJNV3gQ-pDOZgufWvl0rT0">
                  <a:extLst>
                    <a:ext uri="{FF2B5EF4-FFF2-40B4-BE49-F238E27FC236}">
                      <a16:creationId xmlns:a16="http://schemas.microsoft.com/office/drawing/2014/main" id="{54BDAF75-F2E3-BA52-220C-70908054DD84}"/>
                    </a:ext>
                  </a:extLst>
                </p:cNvPr>
                <p:cNvPicPr>
                  <a:picLocks noChangeAspect="1" noChangeArrowheads="1"/>
                </p:cNvPicPr>
                <p:nvPr/>
              </p:nvPicPr>
              <p:blipFill rotWithShape="1">
                <a:blip r:embed="rId9" cstate="screen">
                  <a:clrChange>
                    <a:clrFrom>
                      <a:srgbClr val="FFFFFF"/>
                    </a:clrFrom>
                    <a:clrTo>
                      <a:srgbClr val="FFFFFF">
                        <a:alpha val="0"/>
                      </a:srgbClr>
                    </a:clrTo>
                  </a:clrChange>
                  <a:duotone>
                    <a:prstClr val="black"/>
                    <a:schemeClr val="tx1">
                      <a:lumMod val="75000"/>
                      <a:lumOff val="25000"/>
                      <a:tint val="45000"/>
                      <a:satMod val="400000"/>
                    </a:schemeClr>
                  </a:duotone>
                  <a:extLst>
                    <a:ext uri="{28A0092B-C50C-407E-A947-70E740481C1C}">
                      <a14:useLocalDpi xmlns:a14="http://schemas.microsoft.com/office/drawing/2010/main" val="0"/>
                    </a:ext>
                  </a:extLst>
                </a:blip>
                <a:srcRect/>
                <a:stretch/>
              </p:blipFill>
              <p:spPr bwMode="auto">
                <a:xfrm>
                  <a:off x="2421027" y="1206975"/>
                  <a:ext cx="1341041" cy="782272"/>
                </a:xfrm>
                <a:prstGeom prst="rect">
                  <a:avLst/>
                </a:prstGeom>
                <a:noFill/>
                <a:extLst>
                  <a:ext uri="{909E8E84-426E-40DD-AFC4-6F175D3DCCD1}">
                    <a14:hiddenFill xmlns:a14="http://schemas.microsoft.com/office/drawing/2010/main">
                      <a:solidFill>
                        <a:srgbClr val="FFFFFF"/>
                      </a:solidFill>
                    </a14:hiddenFill>
                  </a:ext>
                </a:extLst>
              </p:spPr>
            </p:pic>
            <p:sp>
              <p:nvSpPr>
                <p:cNvPr id="83" name="Oval 82">
                  <a:extLst>
                    <a:ext uri="{FF2B5EF4-FFF2-40B4-BE49-F238E27FC236}">
                      <a16:creationId xmlns:a16="http://schemas.microsoft.com/office/drawing/2014/main" id="{01419BE1-419B-4775-E279-2424E71812DF}"/>
                    </a:ext>
                  </a:extLst>
                </p:cNvPr>
                <p:cNvSpPr/>
                <p:nvPr/>
              </p:nvSpPr>
              <p:spPr>
                <a:xfrm>
                  <a:off x="2275113" y="925116"/>
                  <a:ext cx="1524000" cy="144780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grpSp>
          <p:sp>
            <p:nvSpPr>
              <p:cNvPr id="81" name="TextBox 80">
                <a:extLst>
                  <a:ext uri="{FF2B5EF4-FFF2-40B4-BE49-F238E27FC236}">
                    <a16:creationId xmlns:a16="http://schemas.microsoft.com/office/drawing/2014/main" id="{56526481-5BAB-6A29-32C2-A255483CA5B9}"/>
                  </a:ext>
                </a:extLst>
              </p:cNvPr>
              <p:cNvSpPr txBox="1"/>
              <p:nvPr/>
            </p:nvSpPr>
            <p:spPr>
              <a:xfrm>
                <a:off x="9442363" y="4914902"/>
                <a:ext cx="1597489" cy="323165"/>
              </a:xfrm>
              <a:prstGeom prst="rect">
                <a:avLst/>
              </a:prstGeom>
              <a:noFill/>
            </p:spPr>
            <p:txBody>
              <a:bodyPr wrap="none" rtlCol="0">
                <a:spAutoFit/>
              </a:bodyPr>
              <a:lstStyle/>
              <a:p>
                <a:r>
                  <a:rPr lang="en-US" sz="1500"/>
                  <a:t>Infantry Vehicles</a:t>
                </a:r>
              </a:p>
            </p:txBody>
          </p:sp>
        </p:grpSp>
      </p:grpSp>
      <p:pic>
        <p:nvPicPr>
          <p:cNvPr id="2" name="Picture 2" descr="http://cache3.asset-cache.net/xc/537456211.jpg?v=2&amp;c=IWSAsset&amp;k=2&amp;d=7DH2Cd3Sxte3XoJ88W8OMd6CZLo4BogvAZc0wjEmPBYEJNV3gQ-pDOZgufWvl0rT0">
            <a:extLst>
              <a:ext uri="{FF2B5EF4-FFF2-40B4-BE49-F238E27FC236}">
                <a16:creationId xmlns:a16="http://schemas.microsoft.com/office/drawing/2014/main" id="{66F87EEE-46BE-09D5-4E6E-A20EC0C53F77}"/>
              </a:ext>
            </a:extLst>
          </p:cNvPr>
          <p:cNvPicPr>
            <a:picLocks noChangeAspect="1" noChangeArrowheads="1"/>
          </p:cNvPicPr>
          <p:nvPr/>
        </p:nvPicPr>
        <p:blipFill rotWithShape="1">
          <a:blip r:embed="rId10" cstate="screen">
            <a:clrChange>
              <a:clrFrom>
                <a:srgbClr val="FFFFFF"/>
              </a:clrFrom>
              <a:clrTo>
                <a:srgbClr val="FFFFFF">
                  <a:alpha val="0"/>
                </a:srgbClr>
              </a:clrTo>
            </a:clrChange>
            <a:duotone>
              <a:prstClr val="black"/>
              <a:schemeClr val="tx1">
                <a:lumMod val="75000"/>
                <a:lumOff val="25000"/>
                <a:tint val="45000"/>
                <a:satMod val="400000"/>
              </a:schemeClr>
            </a:duotone>
            <a:extLst>
              <a:ext uri="{28A0092B-C50C-407E-A947-70E740481C1C}">
                <a14:useLocalDpi xmlns:a14="http://schemas.microsoft.com/office/drawing/2010/main" val="0"/>
              </a:ext>
            </a:extLst>
          </a:blip>
          <a:srcRect/>
          <a:stretch/>
        </p:blipFill>
        <p:spPr bwMode="auto">
          <a:xfrm>
            <a:off x="8805466" y="3351989"/>
            <a:ext cx="407386" cy="28127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FF7804EF-F8F5-06A0-9251-C83EFC7F0082}"/>
              </a:ext>
            </a:extLst>
          </p:cNvPr>
          <p:cNvSpPr/>
          <p:nvPr/>
        </p:nvSpPr>
        <p:spPr>
          <a:xfrm>
            <a:off x="2682326" y="6535937"/>
            <a:ext cx="6652534" cy="276999"/>
          </a:xfrm>
          <a:prstGeom prst="rect">
            <a:avLst/>
          </a:prstGeom>
        </p:spPr>
        <p:txBody>
          <a:bodyPr wrap="square">
            <a:spAutoFit/>
          </a:bodyPr>
          <a:lstStyle/>
          <a:p>
            <a:r>
              <a:rPr lang="en-US" sz="1200">
                <a:latin typeface="+mj-lt"/>
                <a:hlinkClick r:id="rId11"/>
              </a:rPr>
              <a:t>Datasheet</a:t>
            </a:r>
            <a:r>
              <a:rPr lang="en-US" sz="1200">
                <a:latin typeface="+mj-lt"/>
              </a:rPr>
              <a:t> </a:t>
            </a:r>
          </a:p>
        </p:txBody>
      </p:sp>
      <p:cxnSp>
        <p:nvCxnSpPr>
          <p:cNvPr id="3" name="Straight Connector 2">
            <a:extLst>
              <a:ext uri="{FF2B5EF4-FFF2-40B4-BE49-F238E27FC236}">
                <a16:creationId xmlns:a16="http://schemas.microsoft.com/office/drawing/2014/main" id="{AF3F64AF-53F3-8BD0-6728-E5A59F4730CD}"/>
              </a:ext>
            </a:extLst>
          </p:cNvPr>
          <p:cNvCxnSpPr>
            <a:cxnSpLocks/>
          </p:cNvCxnSpPr>
          <p:nvPr/>
        </p:nvCxnSpPr>
        <p:spPr>
          <a:xfrm>
            <a:off x="8294937" y="1523680"/>
            <a:ext cx="0" cy="4022760"/>
          </a:xfrm>
          <a:prstGeom prst="line">
            <a:avLst/>
          </a:prstGeom>
          <a:ln w="12700">
            <a:solidFill>
              <a:schemeClr val="accent1"/>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64669922"/>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ABA2F-8729-1D9F-22A7-55F0F8D1A128}"/>
            </a:ext>
          </a:extLst>
        </p:cNvPr>
        <p:cNvGrpSpPr/>
        <p:nvPr/>
      </p:nvGrpSpPr>
      <p:grpSpPr>
        <a:xfrm>
          <a:off x="0" y="0"/>
          <a:ext cx="0" cy="0"/>
          <a:chOff x="0" y="0"/>
          <a:chExt cx="0" cy="0"/>
        </a:xfrm>
      </p:grpSpPr>
      <p:pic>
        <p:nvPicPr>
          <p:cNvPr id="10" name="Picture 2" descr="Risultati immagini per IALN airpax">
            <a:extLst>
              <a:ext uri="{FF2B5EF4-FFF2-40B4-BE49-F238E27FC236}">
                <a16:creationId xmlns:a16="http://schemas.microsoft.com/office/drawing/2014/main" id="{C922A8F1-326F-DB94-E8C1-5C467EF9C113}"/>
              </a:ext>
            </a:extLst>
          </p:cNvPr>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a:stretch/>
        </p:blipFill>
        <p:spPr bwMode="auto">
          <a:xfrm>
            <a:off x="685282" y="2399917"/>
            <a:ext cx="2016288" cy="181899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hink-cell data - do not delete" hidden="1">
            <a:extLst>
              <a:ext uri="{FF2B5EF4-FFF2-40B4-BE49-F238E27FC236}">
                <a16:creationId xmlns:a16="http://schemas.microsoft.com/office/drawing/2014/main" id="{9C180ABE-A446-0093-A8E9-385C80CEB9E4}"/>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6" name="think-cell data - do not delete" hidden="1">
                        <a:extLst>
                          <a:ext uri="{FF2B5EF4-FFF2-40B4-BE49-F238E27FC236}">
                            <a16:creationId xmlns:a16="http://schemas.microsoft.com/office/drawing/2014/main" id="{9C180ABE-A446-0093-A8E9-385C80CEB9E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Oval 6">
            <a:extLst>
              <a:ext uri="{FF2B5EF4-FFF2-40B4-BE49-F238E27FC236}">
                <a16:creationId xmlns:a16="http://schemas.microsoft.com/office/drawing/2014/main" id="{15F60F6B-B3B9-7B68-69AB-1658DF1C098C}"/>
              </a:ext>
            </a:extLst>
          </p:cNvPr>
          <p:cNvSpPr/>
          <p:nvPr/>
        </p:nvSpPr>
        <p:spPr>
          <a:xfrm>
            <a:off x="250077" y="2035189"/>
            <a:ext cx="2628900" cy="2550842"/>
          </a:xfrm>
          <a:prstGeom prst="ellipse">
            <a:avLst/>
          </a:prstGeom>
          <a:noFill/>
          <a:ln w="130175">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5F34BE62-B2EE-783A-988B-B1D0FC177256}"/>
              </a:ext>
            </a:extLst>
          </p:cNvPr>
          <p:cNvSpPr txBox="1"/>
          <p:nvPr/>
        </p:nvSpPr>
        <p:spPr>
          <a:xfrm>
            <a:off x="8912317" y="459224"/>
            <a:ext cx="3020894" cy="400110"/>
          </a:xfrm>
          <a:prstGeom prst="rect">
            <a:avLst/>
          </a:prstGeom>
          <a:noFill/>
        </p:spPr>
        <p:txBody>
          <a:bodyPr wrap="square" rtlCol="0">
            <a:spAutoFit/>
          </a:bodyPr>
          <a:lstStyle/>
          <a:p>
            <a:pPr algn="ctr"/>
            <a:r>
              <a:rPr lang="it-IT" sz="2000" b="1">
                <a:solidFill>
                  <a:schemeClr val="accent1"/>
                </a:solidFill>
                <a:latin typeface="+mn-lt"/>
              </a:rPr>
              <a:t>Typical Applications</a:t>
            </a:r>
            <a:endParaRPr lang="en-US" sz="2000" b="1">
              <a:solidFill>
                <a:schemeClr val="accent1"/>
              </a:solidFill>
              <a:latin typeface="+mn-lt"/>
            </a:endParaRPr>
          </a:p>
        </p:txBody>
      </p:sp>
      <p:sp>
        <p:nvSpPr>
          <p:cNvPr id="8" name="Title 7">
            <a:extLst>
              <a:ext uri="{FF2B5EF4-FFF2-40B4-BE49-F238E27FC236}">
                <a16:creationId xmlns:a16="http://schemas.microsoft.com/office/drawing/2014/main" id="{74A9C4CA-9F2B-255C-DF79-966F8FB7A755}"/>
              </a:ext>
            </a:extLst>
          </p:cNvPr>
          <p:cNvSpPr>
            <a:spLocks noGrp="1"/>
          </p:cNvSpPr>
          <p:nvPr>
            <p:ph type="title"/>
          </p:nvPr>
        </p:nvSpPr>
        <p:spPr/>
        <p:txBody>
          <a:bodyPr vert="horz"/>
          <a:lstStyle/>
          <a:p>
            <a:r>
              <a:rPr lang="en-US"/>
              <a:t>IAGN (217 Series)</a:t>
            </a:r>
          </a:p>
        </p:txBody>
      </p:sp>
      <p:sp>
        <p:nvSpPr>
          <p:cNvPr id="5" name="TextBox 4">
            <a:extLst>
              <a:ext uri="{FF2B5EF4-FFF2-40B4-BE49-F238E27FC236}">
                <a16:creationId xmlns:a16="http://schemas.microsoft.com/office/drawing/2014/main" id="{96D8BE78-5FAD-36AF-6979-696F47C5987D}"/>
              </a:ext>
            </a:extLst>
          </p:cNvPr>
          <p:cNvSpPr txBox="1"/>
          <p:nvPr/>
        </p:nvSpPr>
        <p:spPr>
          <a:xfrm>
            <a:off x="4585553" y="1193322"/>
            <a:ext cx="3020894" cy="400110"/>
          </a:xfrm>
          <a:prstGeom prst="rect">
            <a:avLst/>
          </a:prstGeom>
          <a:noFill/>
        </p:spPr>
        <p:txBody>
          <a:bodyPr wrap="square" rtlCol="0">
            <a:spAutoFit/>
          </a:bodyPr>
          <a:lstStyle/>
          <a:p>
            <a:pPr algn="ctr"/>
            <a:r>
              <a:rPr lang="it-IT" sz="2000" b="1">
                <a:solidFill>
                  <a:schemeClr val="accent1"/>
                </a:solidFill>
              </a:rPr>
              <a:t>Product Features</a:t>
            </a:r>
            <a:endParaRPr lang="en-US" sz="2000" b="1">
              <a:solidFill>
                <a:schemeClr val="accent1"/>
              </a:solidFill>
              <a:latin typeface="+mn-lt"/>
            </a:endParaRPr>
          </a:p>
        </p:txBody>
      </p:sp>
      <p:sp>
        <p:nvSpPr>
          <p:cNvPr id="9" name="TextBox 8">
            <a:extLst>
              <a:ext uri="{FF2B5EF4-FFF2-40B4-BE49-F238E27FC236}">
                <a16:creationId xmlns:a16="http://schemas.microsoft.com/office/drawing/2014/main" id="{41EA7F02-CC44-C574-0AB2-A0AE16585591}"/>
              </a:ext>
            </a:extLst>
          </p:cNvPr>
          <p:cNvSpPr txBox="1"/>
          <p:nvPr/>
        </p:nvSpPr>
        <p:spPr>
          <a:xfrm>
            <a:off x="3687875" y="1688140"/>
            <a:ext cx="4398592" cy="2473306"/>
          </a:xfrm>
          <a:prstGeom prst="rect">
            <a:avLst/>
          </a:prstGeom>
          <a:noFill/>
        </p:spPr>
        <p:txBody>
          <a:bodyPr wrap="square" lIns="91440" tIns="45720" rIns="91440" bIns="45720" rtlCol="0" anchor="t">
            <a:spAutoFit/>
          </a:bodyPr>
          <a:lstStyle/>
          <a:p>
            <a:pPr marL="285750" indent="-285750">
              <a:lnSpc>
                <a:spcPct val="150000"/>
              </a:lnSpc>
              <a:buFont typeface="Arial" panose="020B0604020202020204" pitchFamily="34" charset="0"/>
              <a:buChar char="•"/>
            </a:pPr>
            <a:r>
              <a:rPr lang="en-US" sz="1500">
                <a:solidFill>
                  <a:schemeClr val="tx1">
                    <a:lumMod val="75000"/>
                    <a:lumOff val="25000"/>
                  </a:schemeClr>
                </a:solidFill>
                <a:latin typeface="+mn-lt"/>
                <a:cs typeface="Arial"/>
              </a:rPr>
              <a:t>0.2A to 50A; up to 80Vdc or 250Vac per pole</a:t>
            </a:r>
          </a:p>
          <a:p>
            <a:pPr marL="285750" indent="-285750">
              <a:lnSpc>
                <a:spcPct val="150000"/>
              </a:lnSpc>
              <a:buFont typeface="Arial" panose="020B0604020202020204" pitchFamily="34" charset="0"/>
              <a:buChar char="•"/>
            </a:pPr>
            <a:r>
              <a:rPr lang="it-IT" sz="1500">
                <a:solidFill>
                  <a:schemeClr val="tx1">
                    <a:lumMod val="75000"/>
                    <a:lumOff val="25000"/>
                  </a:schemeClr>
                </a:solidFill>
                <a:cs typeface="Arial"/>
              </a:rPr>
              <a:t>Magnetic</a:t>
            </a:r>
          </a:p>
          <a:p>
            <a:pPr marL="285750" indent="-285750">
              <a:lnSpc>
                <a:spcPct val="150000"/>
              </a:lnSpc>
              <a:buFont typeface="Arial" panose="020B0604020202020204" pitchFamily="34" charset="0"/>
              <a:buChar char="•"/>
            </a:pPr>
            <a:r>
              <a:rPr lang="it-IT" sz="1500">
                <a:solidFill>
                  <a:schemeClr val="tx1">
                    <a:lumMod val="75000"/>
                    <a:lumOff val="25000"/>
                  </a:schemeClr>
                </a:solidFill>
                <a:cs typeface="Arial"/>
              </a:rPr>
              <a:t>Silicone rubber seal ensures panel seal integrity</a:t>
            </a:r>
          </a:p>
          <a:p>
            <a:pPr marL="285750" indent="-285750">
              <a:lnSpc>
                <a:spcPct val="150000"/>
              </a:lnSpc>
              <a:buFont typeface="Arial" panose="020B0604020202020204" pitchFamily="34" charset="0"/>
              <a:buChar char="•"/>
            </a:pPr>
            <a:r>
              <a:rPr lang="it-IT" sz="1500">
                <a:solidFill>
                  <a:schemeClr val="tx1">
                    <a:lumMod val="75000"/>
                    <a:lumOff val="25000"/>
                  </a:schemeClr>
                </a:solidFill>
                <a:cs typeface="Arial"/>
              </a:rPr>
              <a:t>Fit for harsh environments</a:t>
            </a:r>
          </a:p>
          <a:p>
            <a:pPr marL="285750" indent="-285750">
              <a:lnSpc>
                <a:spcPct val="150000"/>
              </a:lnSpc>
              <a:buFont typeface="Arial" panose="020B0604020202020204" pitchFamily="34" charset="0"/>
              <a:buChar char="•"/>
            </a:pPr>
            <a:r>
              <a:rPr lang="it-IT" sz="1500">
                <a:solidFill>
                  <a:schemeClr val="tx1">
                    <a:lumMod val="75000"/>
                    <a:lumOff val="25000"/>
                  </a:schemeClr>
                </a:solidFill>
                <a:cs typeface="Arial"/>
              </a:rPr>
              <a:t>1-3 poles</a:t>
            </a:r>
          </a:p>
          <a:p>
            <a:pPr marL="285750" indent="-285750">
              <a:lnSpc>
                <a:spcPct val="150000"/>
              </a:lnSpc>
              <a:buFont typeface="Arial" panose="020B0604020202020204" pitchFamily="34" charset="0"/>
              <a:buChar char="•"/>
            </a:pPr>
            <a:r>
              <a:rPr lang="it-IT" sz="1500">
                <a:solidFill>
                  <a:schemeClr val="tx1">
                    <a:lumMod val="75000"/>
                    <a:lumOff val="25000"/>
                  </a:schemeClr>
                </a:solidFill>
                <a:cs typeface="Arial"/>
              </a:rPr>
              <a:t>Sealed toggle</a:t>
            </a:r>
          </a:p>
        </p:txBody>
      </p:sp>
      <p:sp>
        <p:nvSpPr>
          <p:cNvPr id="33" name="Title 7">
            <a:extLst>
              <a:ext uri="{FF2B5EF4-FFF2-40B4-BE49-F238E27FC236}">
                <a16:creationId xmlns:a16="http://schemas.microsoft.com/office/drawing/2014/main" id="{47F44DA3-DCA6-6229-0C0F-0304014559E0}"/>
              </a:ext>
            </a:extLst>
          </p:cNvPr>
          <p:cNvSpPr txBox="1">
            <a:spLocks/>
          </p:cNvSpPr>
          <p:nvPr/>
        </p:nvSpPr>
        <p:spPr>
          <a:xfrm>
            <a:off x="337820" y="679495"/>
            <a:ext cx="11516360" cy="776288"/>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2800" b="1" kern="1200" spc="-150">
                <a:solidFill>
                  <a:schemeClr val="accent1"/>
                </a:solidFill>
                <a:latin typeface="+mj-lt"/>
                <a:ea typeface="+mj-ea"/>
                <a:cs typeface="+mj-cs"/>
              </a:defRPr>
            </a:lvl1pPr>
          </a:lstStyle>
          <a:p>
            <a:r>
              <a:rPr lang="en-US" sz="2200"/>
              <a:t>Panel Sealed Circuit Breaker</a:t>
            </a:r>
          </a:p>
        </p:txBody>
      </p:sp>
      <p:grpSp>
        <p:nvGrpSpPr>
          <p:cNvPr id="58" name="Group 57">
            <a:extLst>
              <a:ext uri="{FF2B5EF4-FFF2-40B4-BE49-F238E27FC236}">
                <a16:creationId xmlns:a16="http://schemas.microsoft.com/office/drawing/2014/main" id="{E1040663-A22E-B956-C511-867D89912E91}"/>
              </a:ext>
            </a:extLst>
          </p:cNvPr>
          <p:cNvGrpSpPr/>
          <p:nvPr/>
        </p:nvGrpSpPr>
        <p:grpSpPr>
          <a:xfrm>
            <a:off x="8673742" y="993126"/>
            <a:ext cx="3407517" cy="5359898"/>
            <a:chOff x="8655189" y="858908"/>
            <a:chExt cx="3431136" cy="5693872"/>
          </a:xfrm>
        </p:grpSpPr>
        <p:grpSp>
          <p:nvGrpSpPr>
            <p:cNvPr id="47" name="Group 46">
              <a:extLst>
                <a:ext uri="{FF2B5EF4-FFF2-40B4-BE49-F238E27FC236}">
                  <a16:creationId xmlns:a16="http://schemas.microsoft.com/office/drawing/2014/main" id="{B43A261D-7846-08DE-D8F0-656DF32890D1}"/>
                </a:ext>
              </a:extLst>
            </p:cNvPr>
            <p:cNvGrpSpPr/>
            <p:nvPr/>
          </p:nvGrpSpPr>
          <p:grpSpPr>
            <a:xfrm>
              <a:off x="8655189" y="858908"/>
              <a:ext cx="3431136" cy="4988566"/>
              <a:chOff x="8622705" y="1109521"/>
              <a:chExt cx="3431136" cy="4988566"/>
            </a:xfrm>
          </p:grpSpPr>
          <p:grpSp>
            <p:nvGrpSpPr>
              <p:cNvPr id="21" name="Group 20">
                <a:extLst>
                  <a:ext uri="{FF2B5EF4-FFF2-40B4-BE49-F238E27FC236}">
                    <a16:creationId xmlns:a16="http://schemas.microsoft.com/office/drawing/2014/main" id="{38E34F38-EA2E-C6DC-639E-4CEFC5D24A8A}"/>
                  </a:ext>
                </a:extLst>
              </p:cNvPr>
              <p:cNvGrpSpPr/>
              <p:nvPr/>
            </p:nvGrpSpPr>
            <p:grpSpPr>
              <a:xfrm>
                <a:off x="8628286" y="1109521"/>
                <a:ext cx="1313888" cy="578619"/>
                <a:chOff x="8793529" y="1774964"/>
                <a:chExt cx="1313888" cy="578619"/>
              </a:xfrm>
            </p:grpSpPr>
            <p:grpSp>
              <p:nvGrpSpPr>
                <p:cNvPr id="41" name="Group 40">
                  <a:extLst>
                    <a:ext uri="{FF2B5EF4-FFF2-40B4-BE49-F238E27FC236}">
                      <a16:creationId xmlns:a16="http://schemas.microsoft.com/office/drawing/2014/main" id="{13399AA8-78BA-2875-EA59-9B3FD44DC2CC}"/>
                    </a:ext>
                  </a:extLst>
                </p:cNvPr>
                <p:cNvGrpSpPr/>
                <p:nvPr/>
              </p:nvGrpSpPr>
              <p:grpSpPr>
                <a:xfrm>
                  <a:off x="8793529" y="1774964"/>
                  <a:ext cx="565863" cy="578619"/>
                  <a:chOff x="8665028" y="990601"/>
                  <a:chExt cx="1524000" cy="1447800"/>
                </a:xfrm>
                <a:effectLst/>
              </p:grpSpPr>
              <p:pic>
                <p:nvPicPr>
                  <p:cNvPr id="42" name="Picture 2" descr="http://cache3.asset-cache.net/xc/537456211.jpg?v=2&amp;c=IWSAsset&amp;k=2&amp;d=7DH2Cd3Sxte3XoJ88W8OMd6CZLo4BogvAZc0wjEmPBYEJNV3gQ-pDOZgufWvl0rT0">
                    <a:extLst>
                      <a:ext uri="{FF2B5EF4-FFF2-40B4-BE49-F238E27FC236}">
                        <a16:creationId xmlns:a16="http://schemas.microsoft.com/office/drawing/2014/main" id="{29F807D1-2336-8003-2D10-B55572DA5BC5}"/>
                      </a:ext>
                    </a:extLst>
                  </p:cNvPr>
                  <p:cNvPicPr>
                    <a:picLocks noChangeAspect="1" noChangeArrowheads="1"/>
                  </p:cNvPicPr>
                  <p:nvPr/>
                </p:nvPicPr>
                <p:blipFill rotWithShape="1">
                  <a:blip r:embed="rId6" cstate="screen">
                    <a:clrChange>
                      <a:clrFrom>
                        <a:srgbClr val="FFFFFF"/>
                      </a:clrFrom>
                      <a:clrTo>
                        <a:srgbClr val="FFFFFF">
                          <a:alpha val="0"/>
                        </a:srgbClr>
                      </a:clrTo>
                    </a:clrChange>
                    <a:duotone>
                      <a:prstClr val="black"/>
                      <a:schemeClr val="tx1">
                        <a:lumMod val="75000"/>
                        <a:lumOff val="25000"/>
                        <a:tint val="45000"/>
                        <a:satMod val="400000"/>
                      </a:schemeClr>
                    </a:duotone>
                    <a:extLst>
                      <a:ext uri="{28A0092B-C50C-407E-A947-70E740481C1C}">
                        <a14:useLocalDpi xmlns:a14="http://schemas.microsoft.com/office/drawing/2010/main" val="0"/>
                      </a:ext>
                    </a:extLst>
                  </a:blip>
                  <a:srcRect/>
                  <a:stretch/>
                </p:blipFill>
                <p:spPr bwMode="auto">
                  <a:xfrm>
                    <a:off x="8888487" y="1219200"/>
                    <a:ext cx="1175657" cy="833215"/>
                  </a:xfrm>
                  <a:prstGeom prst="rect">
                    <a:avLst/>
                  </a:prstGeom>
                  <a:noFill/>
                  <a:extLst>
                    <a:ext uri="{909E8E84-426E-40DD-AFC4-6F175D3DCCD1}">
                      <a14:hiddenFill xmlns:a14="http://schemas.microsoft.com/office/drawing/2010/main">
                        <a:solidFill>
                          <a:srgbClr val="FFFFFF"/>
                        </a:solidFill>
                      </a14:hiddenFill>
                    </a:ext>
                  </a:extLst>
                </p:spPr>
              </p:pic>
              <p:sp>
                <p:nvSpPr>
                  <p:cNvPr id="43" name="Oval 42">
                    <a:extLst>
                      <a:ext uri="{FF2B5EF4-FFF2-40B4-BE49-F238E27FC236}">
                        <a16:creationId xmlns:a16="http://schemas.microsoft.com/office/drawing/2014/main" id="{9A7826CA-E9D2-B2FA-A887-2C51041EA567}"/>
                      </a:ext>
                    </a:extLst>
                  </p:cNvPr>
                  <p:cNvSpPr/>
                  <p:nvPr/>
                </p:nvSpPr>
                <p:spPr>
                  <a:xfrm>
                    <a:off x="8665028" y="990601"/>
                    <a:ext cx="1524000" cy="144780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grpSp>
            <p:sp>
              <p:nvSpPr>
                <p:cNvPr id="13" name="TextBox 12">
                  <a:extLst>
                    <a:ext uri="{FF2B5EF4-FFF2-40B4-BE49-F238E27FC236}">
                      <a16:creationId xmlns:a16="http://schemas.microsoft.com/office/drawing/2014/main" id="{85EB3B57-335F-BE38-6681-35C322F8389F}"/>
                    </a:ext>
                  </a:extLst>
                </p:cNvPr>
                <p:cNvSpPr txBox="1"/>
                <p:nvPr/>
              </p:nvSpPr>
              <p:spPr>
                <a:xfrm>
                  <a:off x="9442363" y="1901694"/>
                  <a:ext cx="665054" cy="323165"/>
                </a:xfrm>
                <a:prstGeom prst="rect">
                  <a:avLst/>
                </a:prstGeom>
                <a:noFill/>
              </p:spPr>
              <p:txBody>
                <a:bodyPr wrap="none" rtlCol="0">
                  <a:spAutoFit/>
                </a:bodyPr>
                <a:lstStyle/>
                <a:p>
                  <a:r>
                    <a:rPr lang="en-US" sz="1500"/>
                    <a:t>MBTs</a:t>
                  </a:r>
                </a:p>
              </p:txBody>
            </p:sp>
          </p:grpSp>
          <p:grpSp>
            <p:nvGrpSpPr>
              <p:cNvPr id="23" name="Group 22">
                <a:extLst>
                  <a:ext uri="{FF2B5EF4-FFF2-40B4-BE49-F238E27FC236}">
                    <a16:creationId xmlns:a16="http://schemas.microsoft.com/office/drawing/2014/main" id="{714A7D3B-98C9-E3AF-8F0D-1DE52B488889}"/>
                  </a:ext>
                </a:extLst>
              </p:cNvPr>
              <p:cNvGrpSpPr/>
              <p:nvPr/>
            </p:nvGrpSpPr>
            <p:grpSpPr>
              <a:xfrm>
                <a:off x="8634459" y="1859447"/>
                <a:ext cx="2893598" cy="578619"/>
                <a:chOff x="8799702" y="2472912"/>
                <a:chExt cx="2893598" cy="578619"/>
              </a:xfrm>
            </p:grpSpPr>
            <p:sp>
              <p:nvSpPr>
                <p:cNvPr id="49" name="Oval 48">
                  <a:extLst>
                    <a:ext uri="{FF2B5EF4-FFF2-40B4-BE49-F238E27FC236}">
                      <a16:creationId xmlns:a16="http://schemas.microsoft.com/office/drawing/2014/main" id="{5E9E4ECF-B871-6BD8-4FD5-3CE9E9CD0AB2}"/>
                    </a:ext>
                  </a:extLst>
                </p:cNvPr>
                <p:cNvSpPr/>
                <p:nvPr/>
              </p:nvSpPr>
              <p:spPr>
                <a:xfrm>
                  <a:off x="8799702" y="2472912"/>
                  <a:ext cx="565863" cy="578619"/>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pic>
              <p:nvPicPr>
                <p:cNvPr id="60" name="Picture 59">
                  <a:extLst>
                    <a:ext uri="{FF2B5EF4-FFF2-40B4-BE49-F238E27FC236}">
                      <a16:creationId xmlns:a16="http://schemas.microsoft.com/office/drawing/2014/main" id="{5CD10B6B-A934-D715-E9A4-8ACB7C141A02}"/>
                    </a:ext>
                  </a:extLst>
                </p:cNvPr>
                <p:cNvPicPr>
                  <a:picLocks noChangeAspect="1"/>
                </p:cNvPicPr>
                <p:nvPr/>
              </p:nvPicPr>
              <p:blipFill rotWithShape="1">
                <a:blip r:embed="rId7" cstate="screen">
                  <a:grayscl/>
                  <a:extLst>
                    <a:ext uri="{28A0092B-C50C-407E-A947-70E740481C1C}">
                      <a14:useLocalDpi xmlns:a14="http://schemas.microsoft.com/office/drawing/2010/main" val="0"/>
                    </a:ext>
                  </a:extLst>
                </a:blip>
                <a:srcRect/>
                <a:stretch/>
              </p:blipFill>
              <p:spPr>
                <a:xfrm>
                  <a:off x="8897173" y="2584632"/>
                  <a:ext cx="373053" cy="381880"/>
                </a:xfrm>
                <a:prstGeom prst="rect">
                  <a:avLst/>
                </a:prstGeom>
              </p:spPr>
            </p:pic>
            <p:sp>
              <p:nvSpPr>
                <p:cNvPr id="14" name="TextBox 13">
                  <a:extLst>
                    <a:ext uri="{FF2B5EF4-FFF2-40B4-BE49-F238E27FC236}">
                      <a16:creationId xmlns:a16="http://schemas.microsoft.com/office/drawing/2014/main" id="{F1A6DD3D-8511-FFC6-8785-CFD02FE93463}"/>
                    </a:ext>
                  </a:extLst>
                </p:cNvPr>
                <p:cNvSpPr txBox="1"/>
                <p:nvPr/>
              </p:nvSpPr>
              <p:spPr>
                <a:xfrm>
                  <a:off x="9442363" y="2608780"/>
                  <a:ext cx="2250937" cy="323165"/>
                </a:xfrm>
                <a:prstGeom prst="rect">
                  <a:avLst/>
                </a:prstGeom>
                <a:noFill/>
              </p:spPr>
              <p:txBody>
                <a:bodyPr wrap="none" rtlCol="0">
                  <a:spAutoFit/>
                </a:bodyPr>
                <a:lstStyle/>
                <a:p>
                  <a:r>
                    <a:rPr lang="en-US" sz="1500"/>
                    <a:t>Drones Ground Stations</a:t>
                  </a:r>
                </a:p>
              </p:txBody>
            </p:sp>
          </p:grpSp>
          <p:grpSp>
            <p:nvGrpSpPr>
              <p:cNvPr id="24" name="Group 23">
                <a:extLst>
                  <a:ext uri="{FF2B5EF4-FFF2-40B4-BE49-F238E27FC236}">
                    <a16:creationId xmlns:a16="http://schemas.microsoft.com/office/drawing/2014/main" id="{1BC9F4CF-B6B2-9C6C-F2BB-EEBA80188E3A}"/>
                  </a:ext>
                </a:extLst>
              </p:cNvPr>
              <p:cNvGrpSpPr/>
              <p:nvPr/>
            </p:nvGrpSpPr>
            <p:grpSpPr>
              <a:xfrm>
                <a:off x="8625378" y="2606319"/>
                <a:ext cx="3428463" cy="578619"/>
                <a:chOff x="8790622" y="3289676"/>
                <a:chExt cx="3428463" cy="578619"/>
              </a:xfrm>
            </p:grpSpPr>
            <p:sp>
              <p:nvSpPr>
                <p:cNvPr id="54" name="Oval 53">
                  <a:extLst>
                    <a:ext uri="{FF2B5EF4-FFF2-40B4-BE49-F238E27FC236}">
                      <a16:creationId xmlns:a16="http://schemas.microsoft.com/office/drawing/2014/main" id="{3F15CDA2-2745-2860-30A6-6133B0C523C6}"/>
                    </a:ext>
                  </a:extLst>
                </p:cNvPr>
                <p:cNvSpPr/>
                <p:nvPr/>
              </p:nvSpPr>
              <p:spPr>
                <a:xfrm>
                  <a:off x="8790622" y="3289676"/>
                  <a:ext cx="565863" cy="578619"/>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pic>
              <p:nvPicPr>
                <p:cNvPr id="3" name="Picture 2">
                  <a:extLst>
                    <a:ext uri="{FF2B5EF4-FFF2-40B4-BE49-F238E27FC236}">
                      <a16:creationId xmlns:a16="http://schemas.microsoft.com/office/drawing/2014/main" id="{5ED8F6C7-1332-D45B-10AB-30BB1969A007}"/>
                    </a:ext>
                  </a:extLst>
                </p:cNvPr>
                <p:cNvPicPr>
                  <a:picLocks noChangeAspect="1"/>
                </p:cNvPicPr>
                <p:nvPr/>
              </p:nvPicPr>
              <p:blipFill>
                <a:blip r:embed="rId8" cstate="print">
                  <a:clrChange>
                    <a:clrFrom>
                      <a:srgbClr val="FFFFFF"/>
                    </a:clrFrom>
                    <a:clrTo>
                      <a:srgbClr val="FFFFFF">
                        <a:alpha val="0"/>
                      </a:srgbClr>
                    </a:clrTo>
                  </a:clrChange>
                  <a:duotone>
                    <a:prstClr val="black"/>
                    <a:schemeClr val="tx2">
                      <a:tint val="45000"/>
                      <a:satMod val="400000"/>
                    </a:schemeClr>
                  </a:duotone>
                  <a:alphaModFix amt="70000"/>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flipH="1">
                  <a:off x="8861129" y="3333785"/>
                  <a:ext cx="443011" cy="470904"/>
                </a:xfrm>
                <a:prstGeom prst="rect">
                  <a:avLst/>
                </a:prstGeom>
              </p:spPr>
            </p:pic>
            <p:sp>
              <p:nvSpPr>
                <p:cNvPr id="15" name="TextBox 14">
                  <a:extLst>
                    <a:ext uri="{FF2B5EF4-FFF2-40B4-BE49-F238E27FC236}">
                      <a16:creationId xmlns:a16="http://schemas.microsoft.com/office/drawing/2014/main" id="{08F56EEE-A22A-923F-5449-B5D5FEC0454B}"/>
                    </a:ext>
                  </a:extLst>
                </p:cNvPr>
                <p:cNvSpPr txBox="1"/>
                <p:nvPr/>
              </p:nvSpPr>
              <p:spPr>
                <a:xfrm>
                  <a:off x="9442363" y="3415348"/>
                  <a:ext cx="2776722" cy="323165"/>
                </a:xfrm>
                <a:prstGeom prst="rect">
                  <a:avLst/>
                </a:prstGeom>
                <a:noFill/>
              </p:spPr>
              <p:txBody>
                <a:bodyPr wrap="none" rtlCol="0">
                  <a:spAutoFit/>
                </a:bodyPr>
                <a:lstStyle/>
                <a:p>
                  <a:r>
                    <a:rPr lang="en-US" sz="1500"/>
                    <a:t>Aerospace Ground Equipment</a:t>
                  </a:r>
                </a:p>
              </p:txBody>
            </p:sp>
          </p:grpSp>
          <p:grpSp>
            <p:nvGrpSpPr>
              <p:cNvPr id="26" name="Group 25">
                <a:extLst>
                  <a:ext uri="{FF2B5EF4-FFF2-40B4-BE49-F238E27FC236}">
                    <a16:creationId xmlns:a16="http://schemas.microsoft.com/office/drawing/2014/main" id="{5FB3EB65-3814-4590-E5A3-D7CCD6701F42}"/>
                  </a:ext>
                </a:extLst>
              </p:cNvPr>
              <p:cNvGrpSpPr/>
              <p:nvPr/>
            </p:nvGrpSpPr>
            <p:grpSpPr>
              <a:xfrm>
                <a:off x="8634459" y="3353191"/>
                <a:ext cx="2940125" cy="578619"/>
                <a:chOff x="8790621" y="4054462"/>
                <a:chExt cx="2940125" cy="578619"/>
              </a:xfrm>
            </p:grpSpPr>
            <p:grpSp>
              <p:nvGrpSpPr>
                <p:cNvPr id="50" name="Group 49">
                  <a:extLst>
                    <a:ext uri="{FF2B5EF4-FFF2-40B4-BE49-F238E27FC236}">
                      <a16:creationId xmlns:a16="http://schemas.microsoft.com/office/drawing/2014/main" id="{7DD697C9-7A32-D143-93D4-03A63BE84019}"/>
                    </a:ext>
                  </a:extLst>
                </p:cNvPr>
                <p:cNvGrpSpPr/>
                <p:nvPr/>
              </p:nvGrpSpPr>
              <p:grpSpPr>
                <a:xfrm>
                  <a:off x="8790621" y="4054462"/>
                  <a:ext cx="565863" cy="578619"/>
                  <a:chOff x="319800" y="5136381"/>
                  <a:chExt cx="1143000" cy="1112019"/>
                </a:xfrm>
                <a:effectLst/>
              </p:grpSpPr>
              <p:sp>
                <p:nvSpPr>
                  <p:cNvPr id="51" name="Oval 50">
                    <a:extLst>
                      <a:ext uri="{FF2B5EF4-FFF2-40B4-BE49-F238E27FC236}">
                        <a16:creationId xmlns:a16="http://schemas.microsoft.com/office/drawing/2014/main" id="{A4AF60A3-AAE3-4C92-180F-D4103B4E3413}"/>
                      </a:ext>
                    </a:extLst>
                  </p:cNvPr>
                  <p:cNvSpPr/>
                  <p:nvPr/>
                </p:nvSpPr>
                <p:spPr>
                  <a:xfrm>
                    <a:off x="319800" y="5136381"/>
                    <a:ext cx="1143000" cy="1112019"/>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pic>
                <p:nvPicPr>
                  <p:cNvPr id="52" name="Picture 10" descr="Risultati immagini per satellite antenna icon">
                    <a:extLst>
                      <a:ext uri="{FF2B5EF4-FFF2-40B4-BE49-F238E27FC236}">
                        <a16:creationId xmlns:a16="http://schemas.microsoft.com/office/drawing/2014/main" id="{88B6B8EB-17A2-27F2-2D17-601C1AD16906}"/>
                      </a:ext>
                    </a:extLst>
                  </p:cNvPr>
                  <p:cNvPicPr>
                    <a:picLocks noChangeAspect="1" noChangeArrowheads="1"/>
                  </p:cNvPicPr>
                  <p:nvPr/>
                </p:nvPicPr>
                <p:blipFill rotWithShape="1">
                  <a:blip r:embed="rId10" cstate="print">
                    <a:duotone>
                      <a:prstClr val="black"/>
                      <a:schemeClr val="tx1">
                        <a:lumMod val="75000"/>
                        <a:lumOff val="25000"/>
                        <a:tint val="45000"/>
                        <a:satMod val="400000"/>
                      </a:schemeClr>
                    </a:duotone>
                    <a:extLst>
                      <a:ext uri="{28A0092B-C50C-407E-A947-70E740481C1C}">
                        <a14:useLocalDpi xmlns:a14="http://schemas.microsoft.com/office/drawing/2010/main" val="0"/>
                      </a:ext>
                    </a:extLst>
                  </a:blip>
                  <a:srcRect l="30691" t="-351" r="26509" b="4192"/>
                  <a:stretch/>
                </p:blipFill>
                <p:spPr bwMode="auto">
                  <a:xfrm>
                    <a:off x="628600" y="5359660"/>
                    <a:ext cx="605600" cy="660140"/>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id="{B552234C-DC6B-86A2-ABB0-AB9A28057321}"/>
                    </a:ext>
                  </a:extLst>
                </p:cNvPr>
                <p:cNvSpPr txBox="1"/>
                <p:nvPr/>
              </p:nvSpPr>
              <p:spPr>
                <a:xfrm>
                  <a:off x="9442363" y="4187675"/>
                  <a:ext cx="2288383" cy="323165"/>
                </a:xfrm>
                <a:prstGeom prst="rect">
                  <a:avLst/>
                </a:prstGeom>
                <a:noFill/>
              </p:spPr>
              <p:txBody>
                <a:bodyPr wrap="none" rtlCol="0">
                  <a:spAutoFit/>
                </a:bodyPr>
                <a:lstStyle/>
                <a:p>
                  <a:r>
                    <a:rPr lang="en-US" sz="1500"/>
                    <a:t>Radios, C4I, EW, SIGNT</a:t>
                  </a:r>
                </a:p>
              </p:txBody>
            </p:sp>
          </p:grpSp>
          <p:grpSp>
            <p:nvGrpSpPr>
              <p:cNvPr id="27" name="Group 26">
                <a:extLst>
                  <a:ext uri="{FF2B5EF4-FFF2-40B4-BE49-F238E27FC236}">
                    <a16:creationId xmlns:a16="http://schemas.microsoft.com/office/drawing/2014/main" id="{DBD050FA-98DF-F6BB-3EFC-40DEB5B110F8}"/>
                  </a:ext>
                </a:extLst>
              </p:cNvPr>
              <p:cNvGrpSpPr/>
              <p:nvPr/>
            </p:nvGrpSpPr>
            <p:grpSpPr>
              <a:xfrm>
                <a:off x="8634459" y="4094555"/>
                <a:ext cx="2228023" cy="578619"/>
                <a:chOff x="8811829" y="4779482"/>
                <a:chExt cx="2228023" cy="578619"/>
              </a:xfrm>
            </p:grpSpPr>
            <p:grpSp>
              <p:nvGrpSpPr>
                <p:cNvPr id="44" name="Group 43">
                  <a:extLst>
                    <a:ext uri="{FF2B5EF4-FFF2-40B4-BE49-F238E27FC236}">
                      <a16:creationId xmlns:a16="http://schemas.microsoft.com/office/drawing/2014/main" id="{5DCA3142-47FD-EA43-9C3C-9851F998CF51}"/>
                    </a:ext>
                  </a:extLst>
                </p:cNvPr>
                <p:cNvGrpSpPr/>
                <p:nvPr/>
              </p:nvGrpSpPr>
              <p:grpSpPr>
                <a:xfrm>
                  <a:off x="8811829" y="4779482"/>
                  <a:ext cx="565863" cy="578619"/>
                  <a:chOff x="2275113" y="925116"/>
                  <a:chExt cx="1524000" cy="1447800"/>
                </a:xfrm>
                <a:effectLst/>
              </p:grpSpPr>
              <p:pic>
                <p:nvPicPr>
                  <p:cNvPr id="45" name="Picture 2" descr="http://cache3.asset-cache.net/xc/537456211.jpg?v=2&amp;c=IWSAsset&amp;k=2&amp;d=7DH2Cd3Sxte3XoJ88W8OMd6CZLo4BogvAZc0wjEmPBYEJNV3gQ-pDOZgufWvl0rT0">
                    <a:extLst>
                      <a:ext uri="{FF2B5EF4-FFF2-40B4-BE49-F238E27FC236}">
                        <a16:creationId xmlns:a16="http://schemas.microsoft.com/office/drawing/2014/main" id="{1E0EF009-1962-A34F-1F49-F84683C185BE}"/>
                      </a:ext>
                    </a:extLst>
                  </p:cNvPr>
                  <p:cNvPicPr>
                    <a:picLocks noChangeAspect="1" noChangeArrowheads="1"/>
                  </p:cNvPicPr>
                  <p:nvPr/>
                </p:nvPicPr>
                <p:blipFill rotWithShape="1">
                  <a:blip r:embed="rId11" cstate="screen">
                    <a:clrChange>
                      <a:clrFrom>
                        <a:srgbClr val="FFFFFF"/>
                      </a:clrFrom>
                      <a:clrTo>
                        <a:srgbClr val="FFFFFF">
                          <a:alpha val="0"/>
                        </a:srgbClr>
                      </a:clrTo>
                    </a:clrChange>
                    <a:duotone>
                      <a:prstClr val="black"/>
                      <a:schemeClr val="tx1">
                        <a:lumMod val="75000"/>
                        <a:lumOff val="25000"/>
                        <a:tint val="45000"/>
                        <a:satMod val="400000"/>
                      </a:schemeClr>
                    </a:duotone>
                    <a:extLst>
                      <a:ext uri="{28A0092B-C50C-407E-A947-70E740481C1C}">
                        <a14:useLocalDpi xmlns:a14="http://schemas.microsoft.com/office/drawing/2010/main" val="0"/>
                      </a:ext>
                    </a:extLst>
                  </a:blip>
                  <a:srcRect/>
                  <a:stretch/>
                </p:blipFill>
                <p:spPr bwMode="auto">
                  <a:xfrm>
                    <a:off x="2421027" y="1206975"/>
                    <a:ext cx="1341041" cy="782272"/>
                  </a:xfrm>
                  <a:prstGeom prst="rect">
                    <a:avLst/>
                  </a:prstGeom>
                  <a:noFill/>
                  <a:extLst>
                    <a:ext uri="{909E8E84-426E-40DD-AFC4-6F175D3DCCD1}">
                      <a14:hiddenFill xmlns:a14="http://schemas.microsoft.com/office/drawing/2010/main">
                        <a:solidFill>
                          <a:srgbClr val="FFFFFF"/>
                        </a:solidFill>
                      </a14:hiddenFill>
                    </a:ext>
                  </a:extLst>
                </p:spPr>
              </p:pic>
              <p:sp>
                <p:nvSpPr>
                  <p:cNvPr id="46" name="Oval 45">
                    <a:extLst>
                      <a:ext uri="{FF2B5EF4-FFF2-40B4-BE49-F238E27FC236}">
                        <a16:creationId xmlns:a16="http://schemas.microsoft.com/office/drawing/2014/main" id="{F88869A1-5F95-28BA-2D8B-970717F68524}"/>
                      </a:ext>
                    </a:extLst>
                  </p:cNvPr>
                  <p:cNvSpPr/>
                  <p:nvPr/>
                </p:nvSpPr>
                <p:spPr>
                  <a:xfrm>
                    <a:off x="2275113" y="925116"/>
                    <a:ext cx="1524000" cy="144780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grpSp>
            <p:sp>
              <p:nvSpPr>
                <p:cNvPr id="17" name="TextBox 16">
                  <a:extLst>
                    <a:ext uri="{FF2B5EF4-FFF2-40B4-BE49-F238E27FC236}">
                      <a16:creationId xmlns:a16="http://schemas.microsoft.com/office/drawing/2014/main" id="{5A3B1BE2-7E31-0E20-77D9-5A51F9B7F0A8}"/>
                    </a:ext>
                  </a:extLst>
                </p:cNvPr>
                <p:cNvSpPr txBox="1"/>
                <p:nvPr/>
              </p:nvSpPr>
              <p:spPr>
                <a:xfrm>
                  <a:off x="9442363" y="4914902"/>
                  <a:ext cx="1597489" cy="323165"/>
                </a:xfrm>
                <a:prstGeom prst="rect">
                  <a:avLst/>
                </a:prstGeom>
                <a:noFill/>
              </p:spPr>
              <p:txBody>
                <a:bodyPr wrap="none" rtlCol="0">
                  <a:spAutoFit/>
                </a:bodyPr>
                <a:lstStyle/>
                <a:p>
                  <a:r>
                    <a:rPr lang="en-US" sz="1500"/>
                    <a:t>Infantry Vehicles</a:t>
                  </a:r>
                </a:p>
              </p:txBody>
            </p:sp>
          </p:grpSp>
          <p:grpSp>
            <p:nvGrpSpPr>
              <p:cNvPr id="40" name="Group 39">
                <a:extLst>
                  <a:ext uri="{FF2B5EF4-FFF2-40B4-BE49-F238E27FC236}">
                    <a16:creationId xmlns:a16="http://schemas.microsoft.com/office/drawing/2014/main" id="{03E3D5F3-7CB2-7C8C-FC86-3D33D3940467}"/>
                  </a:ext>
                </a:extLst>
              </p:cNvPr>
              <p:cNvGrpSpPr/>
              <p:nvPr/>
            </p:nvGrpSpPr>
            <p:grpSpPr>
              <a:xfrm>
                <a:off x="8625378" y="5519468"/>
                <a:ext cx="3066377" cy="578619"/>
                <a:chOff x="8625378" y="5519468"/>
                <a:chExt cx="3066377" cy="578619"/>
              </a:xfrm>
            </p:grpSpPr>
            <p:grpSp>
              <p:nvGrpSpPr>
                <p:cNvPr id="30" name="Group 29">
                  <a:extLst>
                    <a:ext uri="{FF2B5EF4-FFF2-40B4-BE49-F238E27FC236}">
                      <a16:creationId xmlns:a16="http://schemas.microsoft.com/office/drawing/2014/main" id="{31373AFF-15AB-992B-BEF7-E9E900F05242}"/>
                    </a:ext>
                  </a:extLst>
                </p:cNvPr>
                <p:cNvGrpSpPr/>
                <p:nvPr/>
              </p:nvGrpSpPr>
              <p:grpSpPr>
                <a:xfrm>
                  <a:off x="8625378" y="5519468"/>
                  <a:ext cx="3066377" cy="578619"/>
                  <a:chOff x="8811829" y="4779482"/>
                  <a:chExt cx="3066377" cy="578619"/>
                </a:xfrm>
              </p:grpSpPr>
              <p:sp>
                <p:nvSpPr>
                  <p:cNvPr id="35" name="Oval 34">
                    <a:extLst>
                      <a:ext uri="{FF2B5EF4-FFF2-40B4-BE49-F238E27FC236}">
                        <a16:creationId xmlns:a16="http://schemas.microsoft.com/office/drawing/2014/main" id="{AC0D7176-14CC-FA29-9101-C0A8A6AB5B3D}"/>
                      </a:ext>
                    </a:extLst>
                  </p:cNvPr>
                  <p:cNvSpPr/>
                  <p:nvPr/>
                </p:nvSpPr>
                <p:spPr>
                  <a:xfrm>
                    <a:off x="8811829" y="4779482"/>
                    <a:ext cx="565863" cy="578619"/>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sp>
                <p:nvSpPr>
                  <p:cNvPr id="32" name="TextBox 31">
                    <a:extLst>
                      <a:ext uri="{FF2B5EF4-FFF2-40B4-BE49-F238E27FC236}">
                        <a16:creationId xmlns:a16="http://schemas.microsoft.com/office/drawing/2014/main" id="{A189CA57-1414-FAB8-D675-676A49F9915A}"/>
                      </a:ext>
                    </a:extLst>
                  </p:cNvPr>
                  <p:cNvSpPr txBox="1"/>
                  <p:nvPr/>
                </p:nvSpPr>
                <p:spPr>
                  <a:xfrm>
                    <a:off x="9442364" y="4791792"/>
                    <a:ext cx="2435842" cy="553998"/>
                  </a:xfrm>
                  <a:prstGeom prst="rect">
                    <a:avLst/>
                  </a:prstGeom>
                  <a:noFill/>
                </p:spPr>
                <p:txBody>
                  <a:bodyPr wrap="square" rtlCol="0">
                    <a:spAutoFit/>
                  </a:bodyPr>
                  <a:lstStyle/>
                  <a:p>
                    <a:r>
                      <a:rPr lang="en-US" sz="1500"/>
                      <a:t>Mobile Power – Gensets, Field Utilities</a:t>
                    </a:r>
                  </a:p>
                </p:txBody>
              </p:sp>
            </p:grpSp>
            <p:pic>
              <p:nvPicPr>
                <p:cNvPr id="36" name="Picture 12" descr="Risultati immagini per genset icon">
                  <a:extLst>
                    <a:ext uri="{FF2B5EF4-FFF2-40B4-BE49-F238E27FC236}">
                      <a16:creationId xmlns:a16="http://schemas.microsoft.com/office/drawing/2014/main" id="{9727F0E1-44F2-C6E0-D295-D073BCC0506F}"/>
                    </a:ext>
                  </a:extLst>
                </p:cNvPr>
                <p:cNvPicPr>
                  <a:picLocks noChangeAspect="1" noChangeArrowheads="1"/>
                </p:cNvPicPr>
                <p:nvPr/>
              </p:nvPicPr>
              <p:blipFill rotWithShape="1">
                <a:blip r:embed="rId12" cstate="screen">
                  <a:clrChange>
                    <a:clrFrom>
                      <a:srgbClr val="F6F6F6"/>
                    </a:clrFrom>
                    <a:clrTo>
                      <a:srgbClr val="F6F6F6">
                        <a:alpha val="0"/>
                      </a:srgbClr>
                    </a:clrTo>
                  </a:clrChange>
                  <a:grayscl/>
                  <a:extLst>
                    <a:ext uri="{BEBA8EAE-BF5A-486C-A8C5-ECC9F3942E4B}">
                      <a14:imgProps xmlns:a14="http://schemas.microsoft.com/office/drawing/2010/main">
                        <a14:imgLayer r:embed="rId13">
                          <a14:imgEffect>
                            <a14:brightnessContrast bright="40000" contrast="-40000"/>
                          </a14:imgEffect>
                        </a14:imgLayer>
                      </a14:imgProps>
                    </a:ext>
                    <a:ext uri="{28A0092B-C50C-407E-A947-70E740481C1C}">
                      <a14:useLocalDpi xmlns:a14="http://schemas.microsoft.com/office/drawing/2010/main" val="0"/>
                    </a:ext>
                  </a:extLst>
                </a:blip>
                <a:srcRect/>
                <a:stretch/>
              </p:blipFill>
              <p:spPr bwMode="auto">
                <a:xfrm>
                  <a:off x="8767185" y="5662325"/>
                  <a:ext cx="300409" cy="30314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9" name="Group 38">
                <a:extLst>
                  <a:ext uri="{FF2B5EF4-FFF2-40B4-BE49-F238E27FC236}">
                    <a16:creationId xmlns:a16="http://schemas.microsoft.com/office/drawing/2014/main" id="{4646CDC4-2803-75AF-10F1-60501DFB347F}"/>
                  </a:ext>
                </a:extLst>
              </p:cNvPr>
              <p:cNvGrpSpPr/>
              <p:nvPr/>
            </p:nvGrpSpPr>
            <p:grpSpPr>
              <a:xfrm>
                <a:off x="8622705" y="4808236"/>
                <a:ext cx="1448919" cy="578619"/>
                <a:chOff x="8622705" y="4808236"/>
                <a:chExt cx="1448919" cy="578619"/>
              </a:xfrm>
            </p:grpSpPr>
            <p:sp>
              <p:nvSpPr>
                <p:cNvPr id="12" name="TextBox 11">
                  <a:extLst>
                    <a:ext uri="{FF2B5EF4-FFF2-40B4-BE49-F238E27FC236}">
                      <a16:creationId xmlns:a16="http://schemas.microsoft.com/office/drawing/2014/main" id="{9F493AA5-5E27-7CE9-9C0C-7B82F7744497}"/>
                    </a:ext>
                  </a:extLst>
                </p:cNvPr>
                <p:cNvSpPr txBox="1"/>
                <p:nvPr/>
              </p:nvSpPr>
              <p:spPr>
                <a:xfrm>
                  <a:off x="9264993" y="4969074"/>
                  <a:ext cx="806631" cy="323165"/>
                </a:xfrm>
                <a:prstGeom prst="rect">
                  <a:avLst/>
                </a:prstGeom>
                <a:noFill/>
              </p:spPr>
              <p:txBody>
                <a:bodyPr wrap="none" rtlCol="0">
                  <a:spAutoFit/>
                </a:bodyPr>
                <a:lstStyle/>
                <a:p>
                  <a:r>
                    <a:rPr lang="en-US" sz="1500"/>
                    <a:t>Radars</a:t>
                  </a:r>
                </a:p>
              </p:txBody>
            </p:sp>
            <p:pic>
              <p:nvPicPr>
                <p:cNvPr id="25" name="Picture 2" descr="http://cache3.asset-cache.net/xc/537456211.jpg?v=2&amp;c=IWSAsset&amp;k=2&amp;d=7DH2Cd3Sxte3XoJ88W8OMd6CZLo4BogvAZc0wjEmPBYEJNV3gQ-pDOZgufWvl0rT0">
                  <a:extLst>
                    <a:ext uri="{FF2B5EF4-FFF2-40B4-BE49-F238E27FC236}">
                      <a16:creationId xmlns:a16="http://schemas.microsoft.com/office/drawing/2014/main" id="{0CE8E102-A0F8-B56F-1258-DA52975BE94B}"/>
                    </a:ext>
                  </a:extLst>
                </p:cNvPr>
                <p:cNvPicPr>
                  <a:picLocks noChangeAspect="1" noChangeArrowheads="1"/>
                </p:cNvPicPr>
                <p:nvPr/>
              </p:nvPicPr>
              <p:blipFill rotWithShape="1">
                <a:blip r:embed="rId14" cstate="screen">
                  <a:clrChange>
                    <a:clrFrom>
                      <a:srgbClr val="FFFFFF"/>
                    </a:clrFrom>
                    <a:clrTo>
                      <a:srgbClr val="FFFFFF">
                        <a:alpha val="0"/>
                      </a:srgbClr>
                    </a:clrTo>
                  </a:clrChange>
                  <a:duotone>
                    <a:prstClr val="black"/>
                    <a:schemeClr val="bg1">
                      <a:tint val="45000"/>
                      <a:satMod val="400000"/>
                    </a:schemeClr>
                  </a:duotone>
                  <a:extLst>
                    <a:ext uri="{28A0092B-C50C-407E-A947-70E740481C1C}">
                      <a14:useLocalDpi xmlns:a14="http://schemas.microsoft.com/office/drawing/2010/main" val="0"/>
                    </a:ext>
                  </a:extLst>
                </a:blip>
                <a:srcRect/>
                <a:stretch/>
              </p:blipFill>
              <p:spPr bwMode="auto">
                <a:xfrm>
                  <a:off x="8719270" y="4947795"/>
                  <a:ext cx="410210" cy="298797"/>
                </a:xfrm>
                <a:prstGeom prst="rect">
                  <a:avLst/>
                </a:prstGeom>
                <a:noFill/>
                <a:extLst>
                  <a:ext uri="{909E8E84-426E-40DD-AFC4-6F175D3DCCD1}">
                    <a14:hiddenFill xmlns:a14="http://schemas.microsoft.com/office/drawing/2010/main">
                      <a:solidFill>
                        <a:srgbClr val="FFFFFF"/>
                      </a:solidFill>
                    </a14:hiddenFill>
                  </a:ext>
                </a:extLst>
              </p:spPr>
            </p:pic>
            <p:sp>
              <p:nvSpPr>
                <p:cNvPr id="38" name="Oval 37">
                  <a:extLst>
                    <a:ext uri="{FF2B5EF4-FFF2-40B4-BE49-F238E27FC236}">
                      <a16:creationId xmlns:a16="http://schemas.microsoft.com/office/drawing/2014/main" id="{D90172BB-AA0C-767B-D48D-9049BB28C1D7}"/>
                    </a:ext>
                  </a:extLst>
                </p:cNvPr>
                <p:cNvSpPr/>
                <p:nvPr/>
              </p:nvSpPr>
              <p:spPr>
                <a:xfrm>
                  <a:off x="8622705" y="4808236"/>
                  <a:ext cx="565863" cy="578619"/>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grpSp>
        </p:grpSp>
        <p:pic>
          <p:nvPicPr>
            <p:cNvPr id="48" name="Picture 2" descr="http://cache3.asset-cache.net/xc/537456211.jpg?v=2&amp;c=IWSAsset&amp;k=2&amp;d=7DH2Cd3Sxte3XoJ88W8OMd6CZLo4BogvAZc0wjEmPBYEJNV3gQ-pDOZgufWvl0rT0">
              <a:extLst>
                <a:ext uri="{FF2B5EF4-FFF2-40B4-BE49-F238E27FC236}">
                  <a16:creationId xmlns:a16="http://schemas.microsoft.com/office/drawing/2014/main" id="{61FE3E18-B002-AB2F-209B-7442B6D383A7}"/>
                </a:ext>
              </a:extLst>
            </p:cNvPr>
            <p:cNvPicPr>
              <a:picLocks noChangeAspect="1" noChangeArrowheads="1"/>
            </p:cNvPicPr>
            <p:nvPr/>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b="-15786"/>
            <a:stretch/>
          </p:blipFill>
          <p:spPr bwMode="auto">
            <a:xfrm>
              <a:off x="8661468" y="6077949"/>
              <a:ext cx="518795" cy="264263"/>
            </a:xfrm>
            <a:prstGeom prst="rect">
              <a:avLst/>
            </a:prstGeom>
            <a:noFill/>
            <a:extLst>
              <a:ext uri="{909E8E84-426E-40DD-AFC4-6F175D3DCCD1}">
                <a14:hiddenFill xmlns:a14="http://schemas.microsoft.com/office/drawing/2010/main">
                  <a:solidFill>
                    <a:srgbClr val="FFFFFF"/>
                  </a:solidFill>
                </a14:hiddenFill>
              </a:ext>
            </a:extLst>
          </p:spPr>
        </p:pic>
        <p:sp>
          <p:nvSpPr>
            <p:cNvPr id="55" name="Oval 54">
              <a:extLst>
                <a:ext uri="{FF2B5EF4-FFF2-40B4-BE49-F238E27FC236}">
                  <a16:creationId xmlns:a16="http://schemas.microsoft.com/office/drawing/2014/main" id="{679899E2-E9EA-C45D-4013-CABF401D18EF}"/>
                </a:ext>
              </a:extLst>
            </p:cNvPr>
            <p:cNvSpPr/>
            <p:nvPr/>
          </p:nvSpPr>
          <p:spPr>
            <a:xfrm>
              <a:off x="8673927" y="5974161"/>
              <a:ext cx="565863" cy="578619"/>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sp>
          <p:nvSpPr>
            <p:cNvPr id="57" name="TextBox 56">
              <a:extLst>
                <a:ext uri="{FF2B5EF4-FFF2-40B4-BE49-F238E27FC236}">
                  <a16:creationId xmlns:a16="http://schemas.microsoft.com/office/drawing/2014/main" id="{2498279C-DB9B-BEF0-7D18-D777DED9F81D}"/>
                </a:ext>
              </a:extLst>
            </p:cNvPr>
            <p:cNvSpPr txBox="1"/>
            <p:nvPr/>
          </p:nvSpPr>
          <p:spPr>
            <a:xfrm>
              <a:off x="9297476" y="6082535"/>
              <a:ext cx="1949573" cy="323165"/>
            </a:xfrm>
            <a:prstGeom prst="rect">
              <a:avLst/>
            </a:prstGeom>
            <a:noFill/>
          </p:spPr>
          <p:txBody>
            <a:bodyPr wrap="none" rtlCol="0">
              <a:spAutoFit/>
            </a:bodyPr>
            <a:lstStyle/>
            <a:p>
              <a:r>
                <a:rPr lang="en-US" sz="1500"/>
                <a:t>Ships &amp; Patrol Boats</a:t>
              </a:r>
            </a:p>
          </p:txBody>
        </p:sp>
      </p:grpSp>
      <p:sp>
        <p:nvSpPr>
          <p:cNvPr id="18" name="Rectangle 17">
            <a:extLst>
              <a:ext uri="{FF2B5EF4-FFF2-40B4-BE49-F238E27FC236}">
                <a16:creationId xmlns:a16="http://schemas.microsoft.com/office/drawing/2014/main" id="{FFB6F06F-24E0-BF16-C97F-BF37AEA58673}"/>
              </a:ext>
            </a:extLst>
          </p:cNvPr>
          <p:cNvSpPr/>
          <p:nvPr/>
        </p:nvSpPr>
        <p:spPr>
          <a:xfrm>
            <a:off x="2682326" y="6535937"/>
            <a:ext cx="6652534" cy="276999"/>
          </a:xfrm>
          <a:prstGeom prst="rect">
            <a:avLst/>
          </a:prstGeom>
        </p:spPr>
        <p:txBody>
          <a:bodyPr wrap="square">
            <a:spAutoFit/>
          </a:bodyPr>
          <a:lstStyle/>
          <a:p>
            <a:r>
              <a:rPr lang="en-US" sz="1200">
                <a:latin typeface="+mj-lt"/>
                <a:hlinkClick r:id="rId16"/>
              </a:rPr>
              <a:t>Datasheet</a:t>
            </a:r>
            <a:r>
              <a:rPr lang="en-US" sz="1200">
                <a:latin typeface="+mj-lt"/>
              </a:rPr>
              <a:t> </a:t>
            </a:r>
          </a:p>
        </p:txBody>
      </p:sp>
      <p:cxnSp>
        <p:nvCxnSpPr>
          <p:cNvPr id="19" name="Straight Connector 18">
            <a:extLst>
              <a:ext uri="{FF2B5EF4-FFF2-40B4-BE49-F238E27FC236}">
                <a16:creationId xmlns:a16="http://schemas.microsoft.com/office/drawing/2014/main" id="{E62A535F-92BF-C532-4DE6-DC3CF1C99EE2}"/>
              </a:ext>
            </a:extLst>
          </p:cNvPr>
          <p:cNvCxnSpPr>
            <a:cxnSpLocks/>
          </p:cNvCxnSpPr>
          <p:nvPr/>
        </p:nvCxnSpPr>
        <p:spPr>
          <a:xfrm>
            <a:off x="8294937" y="1367073"/>
            <a:ext cx="0" cy="4345664"/>
          </a:xfrm>
          <a:prstGeom prst="line">
            <a:avLst/>
          </a:prstGeom>
          <a:ln w="12700">
            <a:solidFill>
              <a:schemeClr val="accent1"/>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 name="Straight Connector 1">
            <a:extLst>
              <a:ext uri="{FF2B5EF4-FFF2-40B4-BE49-F238E27FC236}">
                <a16:creationId xmlns:a16="http://schemas.microsoft.com/office/drawing/2014/main" id="{2E0DB634-EBAC-3C6F-64CF-7CF808958B46}"/>
              </a:ext>
            </a:extLst>
          </p:cNvPr>
          <p:cNvCxnSpPr>
            <a:cxnSpLocks/>
          </p:cNvCxnSpPr>
          <p:nvPr/>
        </p:nvCxnSpPr>
        <p:spPr>
          <a:xfrm>
            <a:off x="8294937" y="859334"/>
            <a:ext cx="0" cy="5562875"/>
          </a:xfrm>
          <a:prstGeom prst="line">
            <a:avLst/>
          </a:prstGeom>
          <a:ln w="12700">
            <a:solidFill>
              <a:schemeClr val="accent1"/>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49518760"/>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837DE-AA94-3C0D-9B68-D5D3B3D746C5}"/>
            </a:ext>
          </a:extLst>
        </p:cNvPr>
        <p:cNvGrpSpPr/>
        <p:nvPr/>
      </p:nvGrpSpPr>
      <p:grpSpPr>
        <a:xfrm>
          <a:off x="0" y="0"/>
          <a:ext cx="0" cy="0"/>
          <a:chOff x="0" y="0"/>
          <a:chExt cx="0" cy="0"/>
        </a:xfrm>
      </p:grpSpPr>
      <p:pic>
        <p:nvPicPr>
          <p:cNvPr id="19" name="Picture 18" descr="A black electrical device with a white label&#10;&#10;Description automatically generated">
            <a:extLst>
              <a:ext uri="{FF2B5EF4-FFF2-40B4-BE49-F238E27FC236}">
                <a16:creationId xmlns:a16="http://schemas.microsoft.com/office/drawing/2014/main" id="{8A06EC05-7504-374B-327A-AA069BC1A3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263" y="2341346"/>
            <a:ext cx="1938528" cy="1938528"/>
          </a:xfrm>
          <a:prstGeom prst="rect">
            <a:avLst/>
          </a:prstGeom>
        </p:spPr>
      </p:pic>
      <p:graphicFrame>
        <p:nvGraphicFramePr>
          <p:cNvPr id="6" name="think-cell data - do not delete" hidden="1">
            <a:extLst>
              <a:ext uri="{FF2B5EF4-FFF2-40B4-BE49-F238E27FC236}">
                <a16:creationId xmlns:a16="http://schemas.microsoft.com/office/drawing/2014/main" id="{82636529-B10E-18AC-AC34-3EE28AA69897}"/>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6" name="think-cell data - do not delete" hidden="1">
                        <a:extLst>
                          <a:ext uri="{FF2B5EF4-FFF2-40B4-BE49-F238E27FC236}">
                            <a16:creationId xmlns:a16="http://schemas.microsoft.com/office/drawing/2014/main" id="{82636529-B10E-18AC-AC34-3EE28AA6989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Oval 6">
            <a:extLst>
              <a:ext uri="{FF2B5EF4-FFF2-40B4-BE49-F238E27FC236}">
                <a16:creationId xmlns:a16="http://schemas.microsoft.com/office/drawing/2014/main" id="{5B7BD6D7-5A5D-2B70-9C01-81AD986442DF}"/>
              </a:ext>
            </a:extLst>
          </p:cNvPr>
          <p:cNvSpPr/>
          <p:nvPr/>
        </p:nvSpPr>
        <p:spPr>
          <a:xfrm>
            <a:off x="250077" y="2035189"/>
            <a:ext cx="2628900" cy="2550842"/>
          </a:xfrm>
          <a:prstGeom prst="ellipse">
            <a:avLst/>
          </a:prstGeom>
          <a:noFill/>
          <a:ln w="130175">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225A4134-96FD-CEF3-3F23-91382285DA88}"/>
              </a:ext>
            </a:extLst>
          </p:cNvPr>
          <p:cNvSpPr txBox="1"/>
          <p:nvPr/>
        </p:nvSpPr>
        <p:spPr>
          <a:xfrm>
            <a:off x="8912317" y="1111439"/>
            <a:ext cx="3020894" cy="400110"/>
          </a:xfrm>
          <a:prstGeom prst="rect">
            <a:avLst/>
          </a:prstGeom>
          <a:noFill/>
        </p:spPr>
        <p:txBody>
          <a:bodyPr wrap="square" rtlCol="0">
            <a:spAutoFit/>
          </a:bodyPr>
          <a:lstStyle/>
          <a:p>
            <a:pPr algn="ctr"/>
            <a:r>
              <a:rPr lang="it-IT" sz="2000" b="1">
                <a:solidFill>
                  <a:schemeClr val="accent1"/>
                </a:solidFill>
                <a:latin typeface="+mn-lt"/>
              </a:rPr>
              <a:t>Typical Applications</a:t>
            </a:r>
            <a:endParaRPr lang="en-US" sz="2000" b="1">
              <a:solidFill>
                <a:schemeClr val="accent1"/>
              </a:solidFill>
              <a:latin typeface="+mn-lt"/>
            </a:endParaRPr>
          </a:p>
        </p:txBody>
      </p:sp>
      <p:sp>
        <p:nvSpPr>
          <p:cNvPr id="8" name="Title 7">
            <a:extLst>
              <a:ext uri="{FF2B5EF4-FFF2-40B4-BE49-F238E27FC236}">
                <a16:creationId xmlns:a16="http://schemas.microsoft.com/office/drawing/2014/main" id="{9B28F19B-2587-7736-3FDE-293024938F3F}"/>
              </a:ext>
            </a:extLst>
          </p:cNvPr>
          <p:cNvSpPr>
            <a:spLocks noGrp="1"/>
          </p:cNvSpPr>
          <p:nvPr>
            <p:ph type="title"/>
          </p:nvPr>
        </p:nvSpPr>
        <p:spPr/>
        <p:txBody>
          <a:bodyPr vert="horz"/>
          <a:lstStyle/>
          <a:p>
            <a:r>
              <a:rPr lang="en-US"/>
              <a:t>209 Series</a:t>
            </a:r>
          </a:p>
        </p:txBody>
      </p:sp>
      <p:sp>
        <p:nvSpPr>
          <p:cNvPr id="5" name="TextBox 4">
            <a:extLst>
              <a:ext uri="{FF2B5EF4-FFF2-40B4-BE49-F238E27FC236}">
                <a16:creationId xmlns:a16="http://schemas.microsoft.com/office/drawing/2014/main" id="{30CA7679-F840-1CC8-C7F5-69AC80F00DAC}"/>
              </a:ext>
            </a:extLst>
          </p:cNvPr>
          <p:cNvSpPr txBox="1"/>
          <p:nvPr/>
        </p:nvSpPr>
        <p:spPr>
          <a:xfrm>
            <a:off x="4585553" y="1193322"/>
            <a:ext cx="3020894" cy="400110"/>
          </a:xfrm>
          <a:prstGeom prst="rect">
            <a:avLst/>
          </a:prstGeom>
          <a:noFill/>
        </p:spPr>
        <p:txBody>
          <a:bodyPr wrap="square" rtlCol="0">
            <a:spAutoFit/>
          </a:bodyPr>
          <a:lstStyle/>
          <a:p>
            <a:pPr algn="ctr"/>
            <a:r>
              <a:rPr lang="it-IT" sz="2000" b="1">
                <a:solidFill>
                  <a:schemeClr val="accent1"/>
                </a:solidFill>
              </a:rPr>
              <a:t>Product Features</a:t>
            </a:r>
            <a:endParaRPr lang="en-US" sz="2000" b="1">
              <a:solidFill>
                <a:schemeClr val="accent1"/>
              </a:solidFill>
              <a:latin typeface="+mn-lt"/>
            </a:endParaRPr>
          </a:p>
        </p:txBody>
      </p:sp>
      <p:sp>
        <p:nvSpPr>
          <p:cNvPr id="9" name="TextBox 8">
            <a:extLst>
              <a:ext uri="{FF2B5EF4-FFF2-40B4-BE49-F238E27FC236}">
                <a16:creationId xmlns:a16="http://schemas.microsoft.com/office/drawing/2014/main" id="{EB387F0E-AB1E-9045-A6D1-A85F9472FAC0}"/>
              </a:ext>
            </a:extLst>
          </p:cNvPr>
          <p:cNvSpPr txBox="1"/>
          <p:nvPr/>
        </p:nvSpPr>
        <p:spPr>
          <a:xfrm>
            <a:off x="3687875" y="1688140"/>
            <a:ext cx="4398592" cy="4550798"/>
          </a:xfrm>
          <a:prstGeom prst="rect">
            <a:avLst/>
          </a:prstGeom>
          <a:noFill/>
        </p:spPr>
        <p:txBody>
          <a:bodyPr wrap="square" lIns="91440" tIns="45720" rIns="91440" bIns="45720" rtlCol="0" anchor="t">
            <a:spAutoFit/>
          </a:bodyPr>
          <a:lstStyle/>
          <a:p>
            <a:pPr marL="285750" indent="-285750">
              <a:lnSpc>
                <a:spcPct val="150000"/>
              </a:lnSpc>
              <a:buFont typeface="Arial" panose="020B0604020202020204" pitchFamily="34" charset="0"/>
              <a:buChar char="•"/>
            </a:pPr>
            <a:r>
              <a:rPr lang="en-US" sz="1500">
                <a:solidFill>
                  <a:schemeClr val="tx1">
                    <a:lumMod val="75000"/>
                    <a:lumOff val="25000"/>
                  </a:schemeClr>
                </a:solidFill>
                <a:cs typeface="Arial"/>
              </a:rPr>
              <a:t>0.1-100A; up to 160Vdc or 600Vac per pole</a:t>
            </a:r>
          </a:p>
          <a:p>
            <a:pPr marL="285750" indent="-285750">
              <a:lnSpc>
                <a:spcPct val="150000"/>
              </a:lnSpc>
              <a:buFont typeface="Arial" panose="020B0604020202020204" pitchFamily="34" charset="0"/>
              <a:buChar char="•"/>
            </a:pPr>
            <a:r>
              <a:rPr lang="it-IT" sz="1500">
                <a:solidFill>
                  <a:schemeClr val="tx1">
                    <a:lumMod val="75000"/>
                    <a:lumOff val="25000"/>
                  </a:schemeClr>
                </a:solidFill>
                <a:cs typeface="Arial"/>
              </a:rPr>
              <a:t>Not sealed</a:t>
            </a:r>
          </a:p>
          <a:p>
            <a:pPr marL="285750" indent="-285750">
              <a:lnSpc>
                <a:spcPct val="150000"/>
              </a:lnSpc>
              <a:buFont typeface="Arial" panose="020B0604020202020204" pitchFamily="34" charset="0"/>
              <a:buChar char="•"/>
            </a:pPr>
            <a:r>
              <a:rPr lang="it-IT" sz="1500">
                <a:solidFill>
                  <a:schemeClr val="tx1">
                    <a:lumMod val="75000"/>
                    <a:lumOff val="25000"/>
                  </a:schemeClr>
                </a:solidFill>
                <a:cs typeface="Arial"/>
              </a:rPr>
              <a:t>E-Frame</a:t>
            </a:r>
          </a:p>
          <a:p>
            <a:pPr marL="285750" indent="-285750">
              <a:lnSpc>
                <a:spcPct val="150000"/>
              </a:lnSpc>
              <a:buFont typeface="Arial" panose="020B0604020202020204" pitchFamily="34" charset="0"/>
              <a:buChar char="•"/>
            </a:pPr>
            <a:r>
              <a:rPr lang="en-US" sz="1500">
                <a:solidFill>
                  <a:schemeClr val="tx1">
                    <a:lumMod val="75000"/>
                    <a:lumOff val="25000"/>
                  </a:schemeClr>
                </a:solidFill>
                <a:cs typeface="Arial"/>
              </a:rPr>
              <a:t>Combines power switching with accurate, reliable circuit protection in a compact single or multipole unit</a:t>
            </a:r>
          </a:p>
          <a:p>
            <a:pPr marL="285750" indent="-285750">
              <a:lnSpc>
                <a:spcPct val="150000"/>
              </a:lnSpc>
              <a:buFont typeface="Arial" panose="020B0604020202020204" pitchFamily="34" charset="0"/>
              <a:buChar char="•"/>
            </a:pPr>
            <a:r>
              <a:rPr lang="en-US" sz="1500">
                <a:solidFill>
                  <a:schemeClr val="tx1">
                    <a:lumMod val="75000"/>
                    <a:lumOff val="25000"/>
                  </a:schemeClr>
                </a:solidFill>
                <a:cs typeface="Arial"/>
              </a:rPr>
              <a:t>Ideal for branch circuit applications such as EDP, air conditioners, panel boards, and lighting controls</a:t>
            </a:r>
          </a:p>
          <a:p>
            <a:pPr marL="285750" indent="-285750">
              <a:lnSpc>
                <a:spcPct val="150000"/>
              </a:lnSpc>
              <a:buFont typeface="Arial" panose="020B0604020202020204" pitchFamily="34" charset="0"/>
              <a:buChar char="•"/>
            </a:pPr>
            <a:r>
              <a:rPr lang="en-US" sz="1500">
                <a:solidFill>
                  <a:schemeClr val="tx1">
                    <a:lumMod val="75000"/>
                    <a:lumOff val="25000"/>
                  </a:schemeClr>
                </a:solidFill>
                <a:cs typeface="Arial"/>
              </a:rPr>
              <a:t>Family of circuit breakers available in one through six pole assemblies with a variety of configurations and terminal styles </a:t>
            </a:r>
          </a:p>
          <a:p>
            <a:pPr marL="285750" indent="-285750">
              <a:lnSpc>
                <a:spcPct val="150000"/>
              </a:lnSpc>
              <a:buFont typeface="Arial" panose="020B0604020202020204" pitchFamily="34" charset="0"/>
              <a:buChar char="•"/>
            </a:pPr>
            <a:r>
              <a:rPr lang="en-US" sz="1500">
                <a:solidFill>
                  <a:schemeClr val="tx1">
                    <a:lumMod val="75000"/>
                    <a:lumOff val="25000"/>
                  </a:schemeClr>
                </a:solidFill>
                <a:cs typeface="Arial"/>
              </a:rPr>
              <a:t>1-6 poles (parallel)</a:t>
            </a:r>
            <a:endParaRPr lang="it-IT" sz="1500">
              <a:solidFill>
                <a:schemeClr val="tx1">
                  <a:lumMod val="75000"/>
                  <a:lumOff val="25000"/>
                </a:schemeClr>
              </a:solidFill>
              <a:cs typeface="Arial"/>
            </a:endParaRPr>
          </a:p>
        </p:txBody>
      </p:sp>
      <p:sp>
        <p:nvSpPr>
          <p:cNvPr id="33" name="Title 7">
            <a:extLst>
              <a:ext uri="{FF2B5EF4-FFF2-40B4-BE49-F238E27FC236}">
                <a16:creationId xmlns:a16="http://schemas.microsoft.com/office/drawing/2014/main" id="{CC33B638-18E2-DE2B-6D73-5CE34A341D96}"/>
              </a:ext>
            </a:extLst>
          </p:cNvPr>
          <p:cNvSpPr txBox="1">
            <a:spLocks/>
          </p:cNvSpPr>
          <p:nvPr/>
        </p:nvSpPr>
        <p:spPr>
          <a:xfrm>
            <a:off x="337820" y="679495"/>
            <a:ext cx="11516360" cy="776288"/>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2800" b="1" kern="1200" spc="-150">
                <a:solidFill>
                  <a:schemeClr val="accent1"/>
                </a:solidFill>
                <a:latin typeface="+mj-lt"/>
                <a:ea typeface="+mj-ea"/>
                <a:cs typeface="+mj-cs"/>
              </a:defRPr>
            </a:lvl1pPr>
          </a:lstStyle>
          <a:p>
            <a:r>
              <a:rPr lang="en-US" sz="2200"/>
              <a:t>High Current Circuit Breaker</a:t>
            </a:r>
          </a:p>
        </p:txBody>
      </p:sp>
      <p:grpSp>
        <p:nvGrpSpPr>
          <p:cNvPr id="2" name="Group 1">
            <a:extLst>
              <a:ext uri="{FF2B5EF4-FFF2-40B4-BE49-F238E27FC236}">
                <a16:creationId xmlns:a16="http://schemas.microsoft.com/office/drawing/2014/main" id="{5D7A77DE-2CAC-562A-D333-EA884B4CA581}"/>
              </a:ext>
            </a:extLst>
          </p:cNvPr>
          <p:cNvGrpSpPr/>
          <p:nvPr/>
        </p:nvGrpSpPr>
        <p:grpSpPr>
          <a:xfrm>
            <a:off x="8587470" y="1639068"/>
            <a:ext cx="3050436" cy="4582963"/>
            <a:chOff x="8671231" y="1770061"/>
            <a:chExt cx="3050436" cy="4582963"/>
          </a:xfrm>
        </p:grpSpPr>
        <p:grpSp>
          <p:nvGrpSpPr>
            <p:cNvPr id="21" name="Group 20">
              <a:extLst>
                <a:ext uri="{FF2B5EF4-FFF2-40B4-BE49-F238E27FC236}">
                  <a16:creationId xmlns:a16="http://schemas.microsoft.com/office/drawing/2014/main" id="{8EDC0ED4-80F3-5280-933B-D3604CCBD1BD}"/>
                </a:ext>
              </a:extLst>
            </p:cNvPr>
            <p:cNvGrpSpPr/>
            <p:nvPr/>
          </p:nvGrpSpPr>
          <p:grpSpPr>
            <a:xfrm>
              <a:off x="8671231" y="1770061"/>
              <a:ext cx="1304844" cy="544680"/>
              <a:chOff x="8793529" y="1774964"/>
              <a:chExt cx="1313888" cy="578619"/>
            </a:xfrm>
          </p:grpSpPr>
          <p:grpSp>
            <p:nvGrpSpPr>
              <p:cNvPr id="41" name="Group 40">
                <a:extLst>
                  <a:ext uri="{FF2B5EF4-FFF2-40B4-BE49-F238E27FC236}">
                    <a16:creationId xmlns:a16="http://schemas.microsoft.com/office/drawing/2014/main" id="{44979315-69A9-AAA4-E5A0-2F9993BFEC2B}"/>
                  </a:ext>
                </a:extLst>
              </p:cNvPr>
              <p:cNvGrpSpPr/>
              <p:nvPr/>
            </p:nvGrpSpPr>
            <p:grpSpPr>
              <a:xfrm>
                <a:off x="8793529" y="1774964"/>
                <a:ext cx="565863" cy="578619"/>
                <a:chOff x="8665028" y="990601"/>
                <a:chExt cx="1524000" cy="1447800"/>
              </a:xfrm>
              <a:effectLst/>
            </p:grpSpPr>
            <p:pic>
              <p:nvPicPr>
                <p:cNvPr id="42" name="Picture 2" descr="http://cache3.asset-cache.net/xc/537456211.jpg?v=2&amp;c=IWSAsset&amp;k=2&amp;d=7DH2Cd3Sxte3XoJ88W8OMd6CZLo4BogvAZc0wjEmPBYEJNV3gQ-pDOZgufWvl0rT0">
                  <a:extLst>
                    <a:ext uri="{FF2B5EF4-FFF2-40B4-BE49-F238E27FC236}">
                      <a16:creationId xmlns:a16="http://schemas.microsoft.com/office/drawing/2014/main" id="{20EC31E0-86C4-A09F-5FC6-D8477A23E1A5}"/>
                    </a:ext>
                  </a:extLst>
                </p:cNvPr>
                <p:cNvPicPr>
                  <a:picLocks noChangeAspect="1" noChangeArrowheads="1"/>
                </p:cNvPicPr>
                <p:nvPr/>
              </p:nvPicPr>
              <p:blipFill rotWithShape="1">
                <a:blip r:embed="rId6" cstate="screen">
                  <a:clrChange>
                    <a:clrFrom>
                      <a:srgbClr val="FFFFFF"/>
                    </a:clrFrom>
                    <a:clrTo>
                      <a:srgbClr val="FFFFFF">
                        <a:alpha val="0"/>
                      </a:srgbClr>
                    </a:clrTo>
                  </a:clrChange>
                  <a:duotone>
                    <a:prstClr val="black"/>
                    <a:schemeClr val="tx1">
                      <a:lumMod val="75000"/>
                      <a:lumOff val="25000"/>
                      <a:tint val="45000"/>
                      <a:satMod val="400000"/>
                    </a:schemeClr>
                  </a:duotone>
                  <a:extLst>
                    <a:ext uri="{28A0092B-C50C-407E-A947-70E740481C1C}">
                      <a14:useLocalDpi xmlns:a14="http://schemas.microsoft.com/office/drawing/2010/main" val="0"/>
                    </a:ext>
                  </a:extLst>
                </a:blip>
                <a:srcRect/>
                <a:stretch/>
              </p:blipFill>
              <p:spPr bwMode="auto">
                <a:xfrm>
                  <a:off x="8888487" y="1219200"/>
                  <a:ext cx="1175657" cy="833215"/>
                </a:xfrm>
                <a:prstGeom prst="rect">
                  <a:avLst/>
                </a:prstGeom>
                <a:noFill/>
                <a:extLst>
                  <a:ext uri="{909E8E84-426E-40DD-AFC4-6F175D3DCCD1}">
                    <a14:hiddenFill xmlns:a14="http://schemas.microsoft.com/office/drawing/2010/main">
                      <a:solidFill>
                        <a:srgbClr val="FFFFFF"/>
                      </a:solidFill>
                    </a14:hiddenFill>
                  </a:ext>
                </a:extLst>
              </p:spPr>
            </p:pic>
            <p:sp>
              <p:nvSpPr>
                <p:cNvPr id="43" name="Oval 42">
                  <a:extLst>
                    <a:ext uri="{FF2B5EF4-FFF2-40B4-BE49-F238E27FC236}">
                      <a16:creationId xmlns:a16="http://schemas.microsoft.com/office/drawing/2014/main" id="{B81E8FE3-0F4A-6F51-10DD-153B210105D7}"/>
                    </a:ext>
                  </a:extLst>
                </p:cNvPr>
                <p:cNvSpPr/>
                <p:nvPr/>
              </p:nvSpPr>
              <p:spPr>
                <a:xfrm>
                  <a:off x="8665028" y="990601"/>
                  <a:ext cx="1524000" cy="144780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grpSp>
          <p:sp>
            <p:nvSpPr>
              <p:cNvPr id="13" name="TextBox 12">
                <a:extLst>
                  <a:ext uri="{FF2B5EF4-FFF2-40B4-BE49-F238E27FC236}">
                    <a16:creationId xmlns:a16="http://schemas.microsoft.com/office/drawing/2014/main" id="{27D7EEAC-1B29-EFAE-CC68-741384C21366}"/>
                  </a:ext>
                </a:extLst>
              </p:cNvPr>
              <p:cNvSpPr txBox="1"/>
              <p:nvPr/>
            </p:nvSpPr>
            <p:spPr>
              <a:xfrm>
                <a:off x="9442363" y="1901694"/>
                <a:ext cx="665054" cy="323165"/>
              </a:xfrm>
              <a:prstGeom prst="rect">
                <a:avLst/>
              </a:prstGeom>
              <a:noFill/>
            </p:spPr>
            <p:txBody>
              <a:bodyPr wrap="none" rtlCol="0">
                <a:spAutoFit/>
              </a:bodyPr>
              <a:lstStyle/>
              <a:p>
                <a:r>
                  <a:rPr lang="en-US" sz="1500"/>
                  <a:t>MBTs</a:t>
                </a:r>
              </a:p>
            </p:txBody>
          </p:sp>
        </p:grpSp>
        <p:grpSp>
          <p:nvGrpSpPr>
            <p:cNvPr id="23" name="Group 22">
              <a:extLst>
                <a:ext uri="{FF2B5EF4-FFF2-40B4-BE49-F238E27FC236}">
                  <a16:creationId xmlns:a16="http://schemas.microsoft.com/office/drawing/2014/main" id="{840F8668-C033-C14B-F3A4-6225E2E26CCE}"/>
                </a:ext>
              </a:extLst>
            </p:cNvPr>
            <p:cNvGrpSpPr/>
            <p:nvPr/>
          </p:nvGrpSpPr>
          <p:grpSpPr>
            <a:xfrm>
              <a:off x="8685416" y="2433938"/>
              <a:ext cx="2873680" cy="544680"/>
              <a:chOff x="8799702" y="2472912"/>
              <a:chExt cx="2893598" cy="578619"/>
            </a:xfrm>
          </p:grpSpPr>
          <p:sp>
            <p:nvSpPr>
              <p:cNvPr id="49" name="Oval 48">
                <a:extLst>
                  <a:ext uri="{FF2B5EF4-FFF2-40B4-BE49-F238E27FC236}">
                    <a16:creationId xmlns:a16="http://schemas.microsoft.com/office/drawing/2014/main" id="{4AA443C8-F522-8265-0A65-73BDF378979E}"/>
                  </a:ext>
                </a:extLst>
              </p:cNvPr>
              <p:cNvSpPr/>
              <p:nvPr/>
            </p:nvSpPr>
            <p:spPr>
              <a:xfrm>
                <a:off x="8799702" y="2472912"/>
                <a:ext cx="565863" cy="578619"/>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pic>
            <p:nvPicPr>
              <p:cNvPr id="60" name="Picture 59">
                <a:extLst>
                  <a:ext uri="{FF2B5EF4-FFF2-40B4-BE49-F238E27FC236}">
                    <a16:creationId xmlns:a16="http://schemas.microsoft.com/office/drawing/2014/main" id="{46C3A801-A314-FC56-1895-D38FB88B44CF}"/>
                  </a:ext>
                </a:extLst>
              </p:cNvPr>
              <p:cNvPicPr>
                <a:picLocks noChangeAspect="1"/>
              </p:cNvPicPr>
              <p:nvPr/>
            </p:nvPicPr>
            <p:blipFill rotWithShape="1">
              <a:blip r:embed="rId7" cstate="screen">
                <a:grayscl/>
                <a:extLst>
                  <a:ext uri="{28A0092B-C50C-407E-A947-70E740481C1C}">
                    <a14:useLocalDpi xmlns:a14="http://schemas.microsoft.com/office/drawing/2010/main" val="0"/>
                  </a:ext>
                </a:extLst>
              </a:blip>
              <a:srcRect/>
              <a:stretch/>
            </p:blipFill>
            <p:spPr>
              <a:xfrm>
                <a:off x="8897173" y="2584632"/>
                <a:ext cx="373053" cy="381880"/>
              </a:xfrm>
              <a:prstGeom prst="rect">
                <a:avLst/>
              </a:prstGeom>
            </p:spPr>
          </p:pic>
          <p:sp>
            <p:nvSpPr>
              <p:cNvPr id="14" name="TextBox 13">
                <a:extLst>
                  <a:ext uri="{FF2B5EF4-FFF2-40B4-BE49-F238E27FC236}">
                    <a16:creationId xmlns:a16="http://schemas.microsoft.com/office/drawing/2014/main" id="{8DCEC119-81DB-6D1B-E64A-7D48A08273F6}"/>
                  </a:ext>
                </a:extLst>
              </p:cNvPr>
              <p:cNvSpPr txBox="1"/>
              <p:nvPr/>
            </p:nvSpPr>
            <p:spPr>
              <a:xfrm>
                <a:off x="9442363" y="2608780"/>
                <a:ext cx="2250937" cy="323165"/>
              </a:xfrm>
              <a:prstGeom prst="rect">
                <a:avLst/>
              </a:prstGeom>
              <a:noFill/>
            </p:spPr>
            <p:txBody>
              <a:bodyPr wrap="none" rtlCol="0">
                <a:spAutoFit/>
              </a:bodyPr>
              <a:lstStyle/>
              <a:p>
                <a:r>
                  <a:rPr lang="en-US" sz="1500"/>
                  <a:t>Drones Ground Stations</a:t>
                </a:r>
              </a:p>
            </p:txBody>
          </p:sp>
        </p:grpSp>
        <p:grpSp>
          <p:nvGrpSpPr>
            <p:cNvPr id="26" name="Group 25">
              <a:extLst>
                <a:ext uri="{FF2B5EF4-FFF2-40B4-BE49-F238E27FC236}">
                  <a16:creationId xmlns:a16="http://schemas.microsoft.com/office/drawing/2014/main" id="{FD3F8892-B77C-3B83-82E2-B40FB6B9806A}"/>
                </a:ext>
              </a:extLst>
            </p:cNvPr>
            <p:cNvGrpSpPr/>
            <p:nvPr/>
          </p:nvGrpSpPr>
          <p:grpSpPr>
            <a:xfrm>
              <a:off x="8685416" y="3105194"/>
              <a:ext cx="2919886" cy="544680"/>
              <a:chOff x="8790621" y="4054462"/>
              <a:chExt cx="2940125" cy="578619"/>
            </a:xfrm>
          </p:grpSpPr>
          <p:grpSp>
            <p:nvGrpSpPr>
              <p:cNvPr id="50" name="Group 49">
                <a:extLst>
                  <a:ext uri="{FF2B5EF4-FFF2-40B4-BE49-F238E27FC236}">
                    <a16:creationId xmlns:a16="http://schemas.microsoft.com/office/drawing/2014/main" id="{EFD30800-0452-E9E9-78E7-174F642E79DC}"/>
                  </a:ext>
                </a:extLst>
              </p:cNvPr>
              <p:cNvGrpSpPr/>
              <p:nvPr/>
            </p:nvGrpSpPr>
            <p:grpSpPr>
              <a:xfrm>
                <a:off x="8790621" y="4054462"/>
                <a:ext cx="565863" cy="578619"/>
                <a:chOff x="319800" y="5136381"/>
                <a:chExt cx="1143000" cy="1112019"/>
              </a:xfrm>
              <a:effectLst/>
            </p:grpSpPr>
            <p:sp>
              <p:nvSpPr>
                <p:cNvPr id="51" name="Oval 50">
                  <a:extLst>
                    <a:ext uri="{FF2B5EF4-FFF2-40B4-BE49-F238E27FC236}">
                      <a16:creationId xmlns:a16="http://schemas.microsoft.com/office/drawing/2014/main" id="{4F0A2DAD-9153-4727-35D8-C2EC4E29BC40}"/>
                    </a:ext>
                  </a:extLst>
                </p:cNvPr>
                <p:cNvSpPr/>
                <p:nvPr/>
              </p:nvSpPr>
              <p:spPr>
                <a:xfrm>
                  <a:off x="319800" y="5136381"/>
                  <a:ext cx="1143000" cy="1112019"/>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pic>
              <p:nvPicPr>
                <p:cNvPr id="52" name="Picture 10" descr="Risultati immagini per satellite antenna icon">
                  <a:extLst>
                    <a:ext uri="{FF2B5EF4-FFF2-40B4-BE49-F238E27FC236}">
                      <a16:creationId xmlns:a16="http://schemas.microsoft.com/office/drawing/2014/main" id="{BD0FA3FF-11BB-6D5C-0557-9EBB5D414CB1}"/>
                    </a:ext>
                  </a:extLst>
                </p:cNvPr>
                <p:cNvPicPr>
                  <a:picLocks noChangeAspect="1" noChangeArrowheads="1"/>
                </p:cNvPicPr>
                <p:nvPr/>
              </p:nvPicPr>
              <p:blipFill rotWithShape="1">
                <a:blip r:embed="rId8" cstate="print">
                  <a:duotone>
                    <a:prstClr val="black"/>
                    <a:schemeClr val="tx1">
                      <a:lumMod val="75000"/>
                      <a:lumOff val="25000"/>
                      <a:tint val="45000"/>
                      <a:satMod val="400000"/>
                    </a:schemeClr>
                  </a:duotone>
                  <a:extLst>
                    <a:ext uri="{28A0092B-C50C-407E-A947-70E740481C1C}">
                      <a14:useLocalDpi xmlns:a14="http://schemas.microsoft.com/office/drawing/2010/main" val="0"/>
                    </a:ext>
                  </a:extLst>
                </a:blip>
                <a:srcRect l="30691" t="-351" r="26509" b="4192"/>
                <a:stretch/>
              </p:blipFill>
              <p:spPr bwMode="auto">
                <a:xfrm>
                  <a:off x="628600" y="5359660"/>
                  <a:ext cx="605600" cy="660140"/>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id="{684A74D9-6AD4-2CE9-9D16-BBA3D56BA39A}"/>
                  </a:ext>
                </a:extLst>
              </p:cNvPr>
              <p:cNvSpPr txBox="1"/>
              <p:nvPr/>
            </p:nvSpPr>
            <p:spPr>
              <a:xfrm>
                <a:off x="9442363" y="4187675"/>
                <a:ext cx="2288383" cy="323165"/>
              </a:xfrm>
              <a:prstGeom prst="rect">
                <a:avLst/>
              </a:prstGeom>
              <a:noFill/>
            </p:spPr>
            <p:txBody>
              <a:bodyPr wrap="none" rtlCol="0">
                <a:spAutoFit/>
              </a:bodyPr>
              <a:lstStyle/>
              <a:p>
                <a:r>
                  <a:rPr lang="en-US" sz="1500"/>
                  <a:t>Radios, C4I, EW, SIGNT</a:t>
                </a:r>
              </a:p>
            </p:txBody>
          </p:sp>
        </p:grpSp>
        <p:grpSp>
          <p:nvGrpSpPr>
            <p:cNvPr id="27" name="Group 26">
              <a:extLst>
                <a:ext uri="{FF2B5EF4-FFF2-40B4-BE49-F238E27FC236}">
                  <a16:creationId xmlns:a16="http://schemas.microsoft.com/office/drawing/2014/main" id="{3A504C81-2E22-0117-AD8E-43AB62D785F8}"/>
                </a:ext>
              </a:extLst>
            </p:cNvPr>
            <p:cNvGrpSpPr/>
            <p:nvPr/>
          </p:nvGrpSpPr>
          <p:grpSpPr>
            <a:xfrm>
              <a:off x="8685416" y="3803073"/>
              <a:ext cx="2212686" cy="544680"/>
              <a:chOff x="8811829" y="4779482"/>
              <a:chExt cx="2228023" cy="578619"/>
            </a:xfrm>
          </p:grpSpPr>
          <p:grpSp>
            <p:nvGrpSpPr>
              <p:cNvPr id="44" name="Group 43">
                <a:extLst>
                  <a:ext uri="{FF2B5EF4-FFF2-40B4-BE49-F238E27FC236}">
                    <a16:creationId xmlns:a16="http://schemas.microsoft.com/office/drawing/2014/main" id="{9211F362-4CD2-ECA9-1EBC-289590BD567D}"/>
                  </a:ext>
                </a:extLst>
              </p:cNvPr>
              <p:cNvGrpSpPr/>
              <p:nvPr/>
            </p:nvGrpSpPr>
            <p:grpSpPr>
              <a:xfrm>
                <a:off x="8811829" y="4779482"/>
                <a:ext cx="565863" cy="578619"/>
                <a:chOff x="2275113" y="925116"/>
                <a:chExt cx="1524000" cy="1447800"/>
              </a:xfrm>
              <a:effectLst/>
            </p:grpSpPr>
            <p:pic>
              <p:nvPicPr>
                <p:cNvPr id="45" name="Picture 2" descr="http://cache3.asset-cache.net/xc/537456211.jpg?v=2&amp;c=IWSAsset&amp;k=2&amp;d=7DH2Cd3Sxte3XoJ88W8OMd6CZLo4BogvAZc0wjEmPBYEJNV3gQ-pDOZgufWvl0rT0">
                  <a:extLst>
                    <a:ext uri="{FF2B5EF4-FFF2-40B4-BE49-F238E27FC236}">
                      <a16:creationId xmlns:a16="http://schemas.microsoft.com/office/drawing/2014/main" id="{82650C95-07C7-D174-8AB0-54C67F3FCA68}"/>
                    </a:ext>
                  </a:extLst>
                </p:cNvPr>
                <p:cNvPicPr>
                  <a:picLocks noChangeAspect="1" noChangeArrowheads="1"/>
                </p:cNvPicPr>
                <p:nvPr/>
              </p:nvPicPr>
              <p:blipFill rotWithShape="1">
                <a:blip r:embed="rId9" cstate="screen">
                  <a:clrChange>
                    <a:clrFrom>
                      <a:srgbClr val="FFFFFF"/>
                    </a:clrFrom>
                    <a:clrTo>
                      <a:srgbClr val="FFFFFF">
                        <a:alpha val="0"/>
                      </a:srgbClr>
                    </a:clrTo>
                  </a:clrChange>
                  <a:duotone>
                    <a:prstClr val="black"/>
                    <a:schemeClr val="tx1">
                      <a:lumMod val="75000"/>
                      <a:lumOff val="25000"/>
                      <a:tint val="45000"/>
                      <a:satMod val="400000"/>
                    </a:schemeClr>
                  </a:duotone>
                  <a:extLst>
                    <a:ext uri="{28A0092B-C50C-407E-A947-70E740481C1C}">
                      <a14:useLocalDpi xmlns:a14="http://schemas.microsoft.com/office/drawing/2010/main" val="0"/>
                    </a:ext>
                  </a:extLst>
                </a:blip>
                <a:srcRect/>
                <a:stretch/>
              </p:blipFill>
              <p:spPr bwMode="auto">
                <a:xfrm>
                  <a:off x="2421027" y="1206975"/>
                  <a:ext cx="1341041" cy="782272"/>
                </a:xfrm>
                <a:prstGeom prst="rect">
                  <a:avLst/>
                </a:prstGeom>
                <a:noFill/>
                <a:extLst>
                  <a:ext uri="{909E8E84-426E-40DD-AFC4-6F175D3DCCD1}">
                    <a14:hiddenFill xmlns:a14="http://schemas.microsoft.com/office/drawing/2010/main">
                      <a:solidFill>
                        <a:srgbClr val="FFFFFF"/>
                      </a:solidFill>
                    </a14:hiddenFill>
                  </a:ext>
                </a:extLst>
              </p:spPr>
            </p:pic>
            <p:sp>
              <p:nvSpPr>
                <p:cNvPr id="46" name="Oval 45">
                  <a:extLst>
                    <a:ext uri="{FF2B5EF4-FFF2-40B4-BE49-F238E27FC236}">
                      <a16:creationId xmlns:a16="http://schemas.microsoft.com/office/drawing/2014/main" id="{BD92C014-6425-E5CB-127F-C73BBDF6C21F}"/>
                    </a:ext>
                  </a:extLst>
                </p:cNvPr>
                <p:cNvSpPr/>
                <p:nvPr/>
              </p:nvSpPr>
              <p:spPr>
                <a:xfrm>
                  <a:off x="2275113" y="925116"/>
                  <a:ext cx="1524000" cy="144780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grpSp>
          <p:sp>
            <p:nvSpPr>
              <p:cNvPr id="17" name="TextBox 16">
                <a:extLst>
                  <a:ext uri="{FF2B5EF4-FFF2-40B4-BE49-F238E27FC236}">
                    <a16:creationId xmlns:a16="http://schemas.microsoft.com/office/drawing/2014/main" id="{B3703F50-9993-3302-18A7-9CBD6F42E4E5}"/>
                  </a:ext>
                </a:extLst>
              </p:cNvPr>
              <p:cNvSpPr txBox="1"/>
              <p:nvPr/>
            </p:nvSpPr>
            <p:spPr>
              <a:xfrm>
                <a:off x="9442363" y="4914902"/>
                <a:ext cx="1597489" cy="323165"/>
              </a:xfrm>
              <a:prstGeom prst="rect">
                <a:avLst/>
              </a:prstGeom>
              <a:noFill/>
            </p:spPr>
            <p:txBody>
              <a:bodyPr wrap="none" rtlCol="0">
                <a:spAutoFit/>
              </a:bodyPr>
              <a:lstStyle/>
              <a:p>
                <a:r>
                  <a:rPr lang="en-US" sz="1500"/>
                  <a:t>Infantry Vehicles</a:t>
                </a:r>
              </a:p>
            </p:txBody>
          </p:sp>
        </p:grpSp>
        <p:grpSp>
          <p:nvGrpSpPr>
            <p:cNvPr id="40" name="Group 39">
              <a:extLst>
                <a:ext uri="{FF2B5EF4-FFF2-40B4-BE49-F238E27FC236}">
                  <a16:creationId xmlns:a16="http://schemas.microsoft.com/office/drawing/2014/main" id="{19DF5A35-220D-9B66-A824-CC2F336693D5}"/>
                </a:ext>
              </a:extLst>
            </p:cNvPr>
            <p:cNvGrpSpPr/>
            <p:nvPr/>
          </p:nvGrpSpPr>
          <p:grpSpPr>
            <a:xfrm>
              <a:off x="8676398" y="5144408"/>
              <a:ext cx="3045269" cy="544680"/>
              <a:chOff x="8625378" y="5519468"/>
              <a:chExt cx="3066377" cy="578619"/>
            </a:xfrm>
          </p:grpSpPr>
          <p:grpSp>
            <p:nvGrpSpPr>
              <p:cNvPr id="30" name="Group 29">
                <a:extLst>
                  <a:ext uri="{FF2B5EF4-FFF2-40B4-BE49-F238E27FC236}">
                    <a16:creationId xmlns:a16="http://schemas.microsoft.com/office/drawing/2014/main" id="{89687D56-546F-8CFA-C3C2-BFF91F8D84BD}"/>
                  </a:ext>
                </a:extLst>
              </p:cNvPr>
              <p:cNvGrpSpPr/>
              <p:nvPr/>
            </p:nvGrpSpPr>
            <p:grpSpPr>
              <a:xfrm>
                <a:off x="8625378" y="5519468"/>
                <a:ext cx="3066377" cy="578619"/>
                <a:chOff x="8811829" y="4779482"/>
                <a:chExt cx="3066377" cy="578619"/>
              </a:xfrm>
            </p:grpSpPr>
            <p:sp>
              <p:nvSpPr>
                <p:cNvPr id="35" name="Oval 34">
                  <a:extLst>
                    <a:ext uri="{FF2B5EF4-FFF2-40B4-BE49-F238E27FC236}">
                      <a16:creationId xmlns:a16="http://schemas.microsoft.com/office/drawing/2014/main" id="{5E50E812-D3FF-35F9-485D-CEF6A161E642}"/>
                    </a:ext>
                  </a:extLst>
                </p:cNvPr>
                <p:cNvSpPr/>
                <p:nvPr/>
              </p:nvSpPr>
              <p:spPr>
                <a:xfrm>
                  <a:off x="8811829" y="4779482"/>
                  <a:ext cx="565863" cy="578619"/>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sp>
              <p:nvSpPr>
                <p:cNvPr id="32" name="TextBox 31">
                  <a:extLst>
                    <a:ext uri="{FF2B5EF4-FFF2-40B4-BE49-F238E27FC236}">
                      <a16:creationId xmlns:a16="http://schemas.microsoft.com/office/drawing/2014/main" id="{71D9F4FF-0DB9-49AE-F4AA-5B7A404FF5B3}"/>
                    </a:ext>
                  </a:extLst>
                </p:cNvPr>
                <p:cNvSpPr txBox="1"/>
                <p:nvPr/>
              </p:nvSpPr>
              <p:spPr>
                <a:xfrm>
                  <a:off x="9442364" y="4791792"/>
                  <a:ext cx="2435842" cy="553998"/>
                </a:xfrm>
                <a:prstGeom prst="rect">
                  <a:avLst/>
                </a:prstGeom>
                <a:noFill/>
              </p:spPr>
              <p:txBody>
                <a:bodyPr wrap="square" rtlCol="0">
                  <a:spAutoFit/>
                </a:bodyPr>
                <a:lstStyle/>
                <a:p>
                  <a:r>
                    <a:rPr lang="en-US" sz="1500"/>
                    <a:t>Mobile Power – Gensets, Field Utilities</a:t>
                  </a:r>
                </a:p>
              </p:txBody>
            </p:sp>
          </p:grpSp>
          <p:pic>
            <p:nvPicPr>
              <p:cNvPr id="36" name="Picture 12" descr="Risultati immagini per genset icon">
                <a:extLst>
                  <a:ext uri="{FF2B5EF4-FFF2-40B4-BE49-F238E27FC236}">
                    <a16:creationId xmlns:a16="http://schemas.microsoft.com/office/drawing/2014/main" id="{1297A47D-7960-9FDB-0DAA-73E047B99D5B}"/>
                  </a:ext>
                </a:extLst>
              </p:cNvPr>
              <p:cNvPicPr>
                <a:picLocks noChangeAspect="1" noChangeArrowheads="1"/>
              </p:cNvPicPr>
              <p:nvPr/>
            </p:nvPicPr>
            <p:blipFill rotWithShape="1">
              <a:blip r:embed="rId10" cstate="screen">
                <a:clrChange>
                  <a:clrFrom>
                    <a:srgbClr val="F6F6F6"/>
                  </a:clrFrom>
                  <a:clrTo>
                    <a:srgbClr val="F6F6F6">
                      <a:alpha val="0"/>
                    </a:srgbClr>
                  </a:clrTo>
                </a:clrChange>
                <a:grayscl/>
                <a:extLst>
                  <a:ext uri="{BEBA8EAE-BF5A-486C-A8C5-ECC9F3942E4B}">
                    <a14:imgProps xmlns:a14="http://schemas.microsoft.com/office/drawing/2010/main">
                      <a14:imgLayer r:embed="rId11">
                        <a14:imgEffect>
                          <a14:brightnessContrast bright="40000" contrast="-40000"/>
                        </a14:imgEffect>
                      </a14:imgLayer>
                    </a14:imgProps>
                  </a:ext>
                  <a:ext uri="{28A0092B-C50C-407E-A947-70E740481C1C}">
                    <a14:useLocalDpi xmlns:a14="http://schemas.microsoft.com/office/drawing/2010/main" val="0"/>
                  </a:ext>
                </a:extLst>
              </a:blip>
              <a:srcRect/>
              <a:stretch/>
            </p:blipFill>
            <p:spPr bwMode="auto">
              <a:xfrm>
                <a:off x="8767185" y="5662325"/>
                <a:ext cx="300409" cy="30314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9" name="Group 38">
              <a:extLst>
                <a:ext uri="{FF2B5EF4-FFF2-40B4-BE49-F238E27FC236}">
                  <a16:creationId xmlns:a16="http://schemas.microsoft.com/office/drawing/2014/main" id="{BD0BBCB6-B8C8-329C-F881-32D5E6E820C8}"/>
                </a:ext>
              </a:extLst>
            </p:cNvPr>
            <p:cNvGrpSpPr/>
            <p:nvPr/>
          </p:nvGrpSpPr>
          <p:grpSpPr>
            <a:xfrm>
              <a:off x="8673743" y="4474893"/>
              <a:ext cx="1438945" cy="544680"/>
              <a:chOff x="8622705" y="4808236"/>
              <a:chExt cx="1448919" cy="578619"/>
            </a:xfrm>
          </p:grpSpPr>
          <p:sp>
            <p:nvSpPr>
              <p:cNvPr id="12" name="TextBox 11">
                <a:extLst>
                  <a:ext uri="{FF2B5EF4-FFF2-40B4-BE49-F238E27FC236}">
                    <a16:creationId xmlns:a16="http://schemas.microsoft.com/office/drawing/2014/main" id="{84F66153-05A9-0D78-D767-CC891366477F}"/>
                  </a:ext>
                </a:extLst>
              </p:cNvPr>
              <p:cNvSpPr txBox="1"/>
              <p:nvPr/>
            </p:nvSpPr>
            <p:spPr>
              <a:xfrm>
                <a:off x="9264993" y="4969074"/>
                <a:ext cx="806631" cy="323165"/>
              </a:xfrm>
              <a:prstGeom prst="rect">
                <a:avLst/>
              </a:prstGeom>
              <a:noFill/>
            </p:spPr>
            <p:txBody>
              <a:bodyPr wrap="none" rtlCol="0">
                <a:spAutoFit/>
              </a:bodyPr>
              <a:lstStyle/>
              <a:p>
                <a:r>
                  <a:rPr lang="en-US" sz="1500"/>
                  <a:t>Radars</a:t>
                </a:r>
              </a:p>
            </p:txBody>
          </p:sp>
          <p:pic>
            <p:nvPicPr>
              <p:cNvPr id="25" name="Picture 2" descr="http://cache3.asset-cache.net/xc/537456211.jpg?v=2&amp;c=IWSAsset&amp;k=2&amp;d=7DH2Cd3Sxte3XoJ88W8OMd6CZLo4BogvAZc0wjEmPBYEJNV3gQ-pDOZgufWvl0rT0">
                <a:extLst>
                  <a:ext uri="{FF2B5EF4-FFF2-40B4-BE49-F238E27FC236}">
                    <a16:creationId xmlns:a16="http://schemas.microsoft.com/office/drawing/2014/main" id="{647E6BDF-5EB4-8902-AE3D-6807AA893C64}"/>
                  </a:ext>
                </a:extLst>
              </p:cNvPr>
              <p:cNvPicPr>
                <a:picLocks noChangeAspect="1" noChangeArrowheads="1"/>
              </p:cNvPicPr>
              <p:nvPr/>
            </p:nvPicPr>
            <p:blipFill rotWithShape="1">
              <a:blip r:embed="rId12" cstate="screen">
                <a:clrChange>
                  <a:clrFrom>
                    <a:srgbClr val="FFFFFF"/>
                  </a:clrFrom>
                  <a:clrTo>
                    <a:srgbClr val="FFFFFF">
                      <a:alpha val="0"/>
                    </a:srgbClr>
                  </a:clrTo>
                </a:clrChange>
                <a:duotone>
                  <a:prstClr val="black"/>
                  <a:schemeClr val="bg1">
                    <a:tint val="45000"/>
                    <a:satMod val="400000"/>
                  </a:schemeClr>
                </a:duotone>
                <a:extLst>
                  <a:ext uri="{28A0092B-C50C-407E-A947-70E740481C1C}">
                    <a14:useLocalDpi xmlns:a14="http://schemas.microsoft.com/office/drawing/2010/main" val="0"/>
                  </a:ext>
                </a:extLst>
              </a:blip>
              <a:srcRect/>
              <a:stretch/>
            </p:blipFill>
            <p:spPr bwMode="auto">
              <a:xfrm>
                <a:off x="8719270" y="4947795"/>
                <a:ext cx="410210" cy="298797"/>
              </a:xfrm>
              <a:prstGeom prst="rect">
                <a:avLst/>
              </a:prstGeom>
              <a:noFill/>
              <a:extLst>
                <a:ext uri="{909E8E84-426E-40DD-AFC4-6F175D3DCCD1}">
                  <a14:hiddenFill xmlns:a14="http://schemas.microsoft.com/office/drawing/2010/main">
                    <a:solidFill>
                      <a:srgbClr val="FFFFFF"/>
                    </a:solidFill>
                  </a14:hiddenFill>
                </a:ext>
              </a:extLst>
            </p:spPr>
          </p:pic>
          <p:sp>
            <p:nvSpPr>
              <p:cNvPr id="38" name="Oval 37">
                <a:extLst>
                  <a:ext uri="{FF2B5EF4-FFF2-40B4-BE49-F238E27FC236}">
                    <a16:creationId xmlns:a16="http://schemas.microsoft.com/office/drawing/2014/main" id="{33CDC894-3562-71C1-9AC2-27B601258B36}"/>
                  </a:ext>
                </a:extLst>
              </p:cNvPr>
              <p:cNvSpPr/>
              <p:nvPr/>
            </p:nvSpPr>
            <p:spPr>
              <a:xfrm>
                <a:off x="8622705" y="4808236"/>
                <a:ext cx="565863" cy="578619"/>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grpSp>
        <p:pic>
          <p:nvPicPr>
            <p:cNvPr id="48" name="Picture 2" descr="http://cache3.asset-cache.net/xc/537456211.jpg?v=2&amp;c=IWSAsset&amp;k=2&amp;d=7DH2Cd3Sxte3XoJ88W8OMd6CZLo4BogvAZc0wjEmPBYEJNV3gQ-pDOZgufWvl0rT0">
              <a:extLst>
                <a:ext uri="{FF2B5EF4-FFF2-40B4-BE49-F238E27FC236}">
                  <a16:creationId xmlns:a16="http://schemas.microsoft.com/office/drawing/2014/main" id="{7194476A-0274-54C3-F2E2-72B6F7DF01CE}"/>
                </a:ext>
              </a:extLst>
            </p:cNvPr>
            <p:cNvPicPr>
              <a:picLocks noChangeAspect="1" noChangeArrowheads="1"/>
            </p:cNvPicPr>
            <p:nvPr/>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b="-15786"/>
            <a:stretch/>
          </p:blipFill>
          <p:spPr bwMode="auto">
            <a:xfrm>
              <a:off x="8679979" y="5906044"/>
              <a:ext cx="515224" cy="248763"/>
            </a:xfrm>
            <a:prstGeom prst="rect">
              <a:avLst/>
            </a:prstGeom>
            <a:noFill/>
            <a:extLst>
              <a:ext uri="{909E8E84-426E-40DD-AFC4-6F175D3DCCD1}">
                <a14:hiddenFill xmlns:a14="http://schemas.microsoft.com/office/drawing/2010/main">
                  <a:solidFill>
                    <a:srgbClr val="FFFFFF"/>
                  </a:solidFill>
                </a14:hiddenFill>
              </a:ext>
            </a:extLst>
          </p:spPr>
        </p:pic>
        <p:sp>
          <p:nvSpPr>
            <p:cNvPr id="55" name="Oval 54">
              <a:extLst>
                <a:ext uri="{FF2B5EF4-FFF2-40B4-BE49-F238E27FC236}">
                  <a16:creationId xmlns:a16="http://schemas.microsoft.com/office/drawing/2014/main" id="{6F788033-8E67-57DF-2A92-7F5B72C47200}"/>
                </a:ext>
              </a:extLst>
            </p:cNvPr>
            <p:cNvSpPr/>
            <p:nvPr/>
          </p:nvSpPr>
          <p:spPr>
            <a:xfrm>
              <a:off x="8692352" y="5808344"/>
              <a:ext cx="561968" cy="5446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sp>
          <p:nvSpPr>
            <p:cNvPr id="57" name="TextBox 56">
              <a:extLst>
                <a:ext uri="{FF2B5EF4-FFF2-40B4-BE49-F238E27FC236}">
                  <a16:creationId xmlns:a16="http://schemas.microsoft.com/office/drawing/2014/main" id="{CA7D1DC7-E6B7-47A2-1401-A82D203CB229}"/>
                </a:ext>
              </a:extLst>
            </p:cNvPr>
            <p:cNvSpPr txBox="1"/>
            <p:nvPr/>
          </p:nvSpPr>
          <p:spPr>
            <a:xfrm>
              <a:off x="9311609" y="5910361"/>
              <a:ext cx="1936153" cy="304210"/>
            </a:xfrm>
            <a:prstGeom prst="rect">
              <a:avLst/>
            </a:prstGeom>
            <a:noFill/>
          </p:spPr>
          <p:txBody>
            <a:bodyPr wrap="none" rtlCol="0">
              <a:spAutoFit/>
            </a:bodyPr>
            <a:lstStyle/>
            <a:p>
              <a:r>
                <a:rPr lang="en-US" sz="1500"/>
                <a:t>Ships &amp; Patrol Boats</a:t>
              </a:r>
            </a:p>
          </p:txBody>
        </p:sp>
      </p:grpSp>
      <p:sp>
        <p:nvSpPr>
          <p:cNvPr id="20" name="Rectangle 19">
            <a:extLst>
              <a:ext uri="{FF2B5EF4-FFF2-40B4-BE49-F238E27FC236}">
                <a16:creationId xmlns:a16="http://schemas.microsoft.com/office/drawing/2014/main" id="{082387AE-E7C8-5877-EB15-035F53198B24}"/>
              </a:ext>
            </a:extLst>
          </p:cNvPr>
          <p:cNvSpPr/>
          <p:nvPr/>
        </p:nvSpPr>
        <p:spPr>
          <a:xfrm>
            <a:off x="2682326" y="6535937"/>
            <a:ext cx="6652534" cy="276999"/>
          </a:xfrm>
          <a:prstGeom prst="rect">
            <a:avLst/>
          </a:prstGeom>
        </p:spPr>
        <p:txBody>
          <a:bodyPr wrap="square">
            <a:spAutoFit/>
          </a:bodyPr>
          <a:lstStyle/>
          <a:p>
            <a:r>
              <a:rPr lang="en-US" sz="1200">
                <a:latin typeface="+mj-lt"/>
                <a:hlinkClick r:id="rId14"/>
              </a:rPr>
              <a:t>Datasheet</a:t>
            </a:r>
            <a:r>
              <a:rPr lang="en-US" sz="1200">
                <a:latin typeface="+mj-lt"/>
              </a:rPr>
              <a:t> </a:t>
            </a:r>
          </a:p>
        </p:txBody>
      </p:sp>
      <p:cxnSp>
        <p:nvCxnSpPr>
          <p:cNvPr id="3" name="Straight Connector 2">
            <a:extLst>
              <a:ext uri="{FF2B5EF4-FFF2-40B4-BE49-F238E27FC236}">
                <a16:creationId xmlns:a16="http://schemas.microsoft.com/office/drawing/2014/main" id="{A95ADC76-D034-6A22-13D6-8597FE47A635}"/>
              </a:ext>
            </a:extLst>
          </p:cNvPr>
          <p:cNvCxnSpPr>
            <a:cxnSpLocks/>
          </p:cNvCxnSpPr>
          <p:nvPr/>
        </p:nvCxnSpPr>
        <p:spPr>
          <a:xfrm>
            <a:off x="8294937" y="1523680"/>
            <a:ext cx="0" cy="4715258"/>
          </a:xfrm>
          <a:prstGeom prst="line">
            <a:avLst/>
          </a:prstGeom>
          <a:ln w="12700">
            <a:solidFill>
              <a:schemeClr val="accent1"/>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68037576"/>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3D9EC-D52D-0BED-F3EC-FB57EFAB570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4FBDD10-D5D7-8D4A-DDC4-77C4DD10EFA8}"/>
              </a:ext>
            </a:extLst>
          </p:cNvPr>
          <p:cNvSpPr>
            <a:spLocks noGrp="1"/>
          </p:cNvSpPr>
          <p:nvPr>
            <p:ph type="title"/>
          </p:nvPr>
        </p:nvSpPr>
        <p:spPr/>
        <p:txBody>
          <a:bodyPr/>
          <a:lstStyle/>
          <a:p>
            <a:r>
              <a:rPr lang="en-US"/>
              <a:t>Military &amp; Defense Applications</a:t>
            </a:r>
          </a:p>
        </p:txBody>
      </p:sp>
    </p:spTree>
    <p:extLst>
      <p:ext uri="{BB962C8B-B14F-4D97-AF65-F5344CB8AC3E}">
        <p14:creationId xmlns:p14="http://schemas.microsoft.com/office/powerpoint/2010/main" val="849057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DD43C-1F75-BC35-5837-0AE55F4A5DE6}"/>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20393415-FAE3-D8EB-0F9B-39FF5EDECFE0}"/>
              </a:ext>
            </a:extLst>
          </p:cNvPr>
          <p:cNvSpPr>
            <a:spLocks noGrp="1"/>
          </p:cNvSpPr>
          <p:nvPr>
            <p:ph type="title"/>
          </p:nvPr>
        </p:nvSpPr>
        <p:spPr>
          <a:xfrm>
            <a:off x="330200" y="285055"/>
            <a:ext cx="11516360" cy="776288"/>
          </a:xfrm>
        </p:spPr>
        <p:txBody>
          <a:bodyPr/>
          <a:lstStyle/>
          <a:p>
            <a:r>
              <a:rPr lang="en-US"/>
              <a:t>Cross-Product Applications</a:t>
            </a:r>
          </a:p>
        </p:txBody>
      </p:sp>
      <p:sp>
        <p:nvSpPr>
          <p:cNvPr id="4" name="Content Placeholder 1">
            <a:extLst>
              <a:ext uri="{FF2B5EF4-FFF2-40B4-BE49-F238E27FC236}">
                <a16:creationId xmlns:a16="http://schemas.microsoft.com/office/drawing/2014/main" id="{9FFFC7FC-703C-5B5B-1C06-C48732ED30F7}"/>
              </a:ext>
            </a:extLst>
          </p:cNvPr>
          <p:cNvSpPr txBox="1">
            <a:spLocks/>
          </p:cNvSpPr>
          <p:nvPr/>
        </p:nvSpPr>
        <p:spPr>
          <a:xfrm>
            <a:off x="330200" y="1196280"/>
            <a:ext cx="6353629" cy="5204520"/>
          </a:xfrm>
          <a:prstGeom prst="rect">
            <a:avLst/>
          </a:prstGeom>
        </p:spPr>
        <p:txBody>
          <a:bodyPr vert="horz" lIns="91440" tIns="45720" rIns="91440" bIns="45720" rtlCol="0">
            <a:normAutofit/>
          </a:bodyPr>
          <a:lstStyle>
            <a:lvl1pPr marL="228600" marR="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400" kern="1200">
                <a:solidFill>
                  <a:schemeClr val="tx1">
                    <a:lumMod val="75000"/>
                    <a:lumOff val="25000"/>
                  </a:schemeClr>
                </a:solidFill>
                <a:latin typeface="+mn-lt"/>
                <a:ea typeface="+mn-ea"/>
                <a:cs typeface="+mn-cs"/>
              </a:defRPr>
            </a:lvl1pPr>
            <a:lvl2pPr marL="685800" marR="0"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1200" kern="1200">
                <a:solidFill>
                  <a:schemeClr val="tx1">
                    <a:lumMod val="75000"/>
                    <a:lumOff val="25000"/>
                  </a:schemeClr>
                </a:solidFill>
                <a:latin typeface="+mn-lt"/>
                <a:ea typeface="+mn-ea"/>
                <a:cs typeface="+mn-cs"/>
              </a:defRPr>
            </a:lvl2pPr>
            <a:lvl3pPr marL="1143000" marR="0"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1100" kern="1200">
                <a:solidFill>
                  <a:schemeClr val="tx1">
                    <a:lumMod val="75000"/>
                    <a:lumOff val="25000"/>
                  </a:schemeClr>
                </a:solidFill>
                <a:latin typeface="+mn-lt"/>
                <a:ea typeface="+mn-ea"/>
                <a:cs typeface="+mn-cs"/>
              </a:defRPr>
            </a:lvl3pPr>
            <a:lvl4pPr marL="1600200" marR="0"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1050" kern="1200">
                <a:solidFill>
                  <a:schemeClr val="tx1">
                    <a:lumMod val="75000"/>
                    <a:lumOff val="25000"/>
                  </a:schemeClr>
                </a:solidFill>
                <a:latin typeface="+mn-lt"/>
                <a:ea typeface="+mn-ea"/>
                <a:cs typeface="+mn-cs"/>
              </a:defRPr>
            </a:lvl4pPr>
            <a:lvl5pPr marL="2057400" marR="0"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105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err="1"/>
              <a:t>Sensata’s</a:t>
            </a:r>
            <a:r>
              <a:rPr lang="en-US" sz="2000"/>
              <a:t> various product lines are built to perform cohesively as a unit. </a:t>
            </a:r>
          </a:p>
          <a:p>
            <a:pPr marL="0" indent="0">
              <a:buFont typeface="Arial" panose="020B0604020202020204" pitchFamily="34" charset="0"/>
              <a:buNone/>
            </a:pPr>
            <a:r>
              <a:rPr lang="en-US" sz="2000"/>
              <a:t>In the following section, we explore how our diverse portfolio of products is deployed across key military domains, including communications, aerospace, vehicles, naval systems, radar, and power infrastructure. Each application highlights the critical role our solutions play in enhancing reliability, safety, and mission effectiveness across modern defense platforms.</a:t>
            </a:r>
          </a:p>
        </p:txBody>
      </p:sp>
      <p:pic>
        <p:nvPicPr>
          <p:cNvPr id="10" name="Picture 9" descr="A jet flying in the sky&#10;&#10;AI-generated content may be incorrect.">
            <a:extLst>
              <a:ext uri="{FF2B5EF4-FFF2-40B4-BE49-F238E27FC236}">
                <a16:creationId xmlns:a16="http://schemas.microsoft.com/office/drawing/2014/main" id="{6008B104-F0BD-6966-7FCB-44DFB6A9E425}"/>
              </a:ext>
            </a:extLst>
          </p:cNvPr>
          <p:cNvPicPr>
            <a:picLocks noChangeAspect="1"/>
          </p:cNvPicPr>
          <p:nvPr/>
        </p:nvPicPr>
        <p:blipFill>
          <a:blip r:embed="rId2"/>
          <a:stretch>
            <a:fillRect/>
          </a:stretch>
        </p:blipFill>
        <p:spPr>
          <a:xfrm>
            <a:off x="6868160" y="1713702"/>
            <a:ext cx="4790485" cy="3173257"/>
          </a:xfrm>
          <a:prstGeom prst="rect">
            <a:avLst/>
          </a:prstGeom>
          <a:ln w="12700">
            <a:solidFill>
              <a:schemeClr val="tx1">
                <a:lumMod val="75000"/>
                <a:lumOff val="25000"/>
              </a:schemeClr>
            </a:solidFill>
          </a:ln>
        </p:spPr>
      </p:pic>
    </p:spTree>
    <p:extLst>
      <p:ext uri="{BB962C8B-B14F-4D97-AF65-F5344CB8AC3E}">
        <p14:creationId xmlns:p14="http://schemas.microsoft.com/office/powerpoint/2010/main" val="3457936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52D0549D-1F51-C9D2-EC19-43FAA965E785}"/>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4" name="think-cell data - do not delete" hidden="1">
                        <a:extLst>
                          <a:ext uri="{FF2B5EF4-FFF2-40B4-BE49-F238E27FC236}">
                            <a16:creationId xmlns:a16="http://schemas.microsoft.com/office/drawing/2014/main" id="{52D0549D-1F51-C9D2-EC19-43FAA965E78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itle 7">
            <a:extLst>
              <a:ext uri="{FF2B5EF4-FFF2-40B4-BE49-F238E27FC236}">
                <a16:creationId xmlns:a16="http://schemas.microsoft.com/office/drawing/2014/main" id="{C8D5025C-E14C-E616-9B40-7D94CB19B2BB}"/>
              </a:ext>
            </a:extLst>
          </p:cNvPr>
          <p:cNvSpPr>
            <a:spLocks noGrp="1"/>
          </p:cNvSpPr>
          <p:nvPr>
            <p:ph type="title"/>
          </p:nvPr>
        </p:nvSpPr>
        <p:spPr/>
        <p:txBody>
          <a:bodyPr vert="horz"/>
          <a:lstStyle/>
          <a:p>
            <a:r>
              <a:rPr lang="en-US"/>
              <a:t>Communications</a:t>
            </a:r>
          </a:p>
        </p:txBody>
      </p:sp>
      <p:sp>
        <p:nvSpPr>
          <p:cNvPr id="2" name="Title 7">
            <a:extLst>
              <a:ext uri="{FF2B5EF4-FFF2-40B4-BE49-F238E27FC236}">
                <a16:creationId xmlns:a16="http://schemas.microsoft.com/office/drawing/2014/main" id="{237CC799-3B57-4C6E-7049-BF29C8F202AE}"/>
              </a:ext>
            </a:extLst>
          </p:cNvPr>
          <p:cNvSpPr txBox="1">
            <a:spLocks/>
          </p:cNvSpPr>
          <p:nvPr/>
        </p:nvSpPr>
        <p:spPr>
          <a:xfrm>
            <a:off x="337820" y="679495"/>
            <a:ext cx="11516360" cy="776288"/>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2800" b="1" kern="1200" spc="-150">
                <a:solidFill>
                  <a:schemeClr val="accent1"/>
                </a:solidFill>
                <a:latin typeface="+mj-lt"/>
                <a:ea typeface="+mj-ea"/>
                <a:cs typeface="+mj-cs"/>
              </a:defRPr>
            </a:lvl1pPr>
          </a:lstStyle>
          <a:p>
            <a:r>
              <a:rPr lang="en-US" sz="1600"/>
              <a:t>ATU, Radios, C4I, EW, SIGINT, Battery Protection on Communication Equipment, Drones Ground Stations</a:t>
            </a:r>
          </a:p>
        </p:txBody>
      </p:sp>
      <p:sp>
        <p:nvSpPr>
          <p:cNvPr id="118" name="Rectangle 3">
            <a:extLst>
              <a:ext uri="{FF2B5EF4-FFF2-40B4-BE49-F238E27FC236}">
                <a16:creationId xmlns:a16="http://schemas.microsoft.com/office/drawing/2014/main" id="{CA6ABF0A-C811-D29C-4D92-DFDA80C9E91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58" name="Group 57">
            <a:extLst>
              <a:ext uri="{FF2B5EF4-FFF2-40B4-BE49-F238E27FC236}">
                <a16:creationId xmlns:a16="http://schemas.microsoft.com/office/drawing/2014/main" id="{6586EA97-3FE0-3167-EC2D-D972CD084DEE}"/>
              </a:ext>
            </a:extLst>
          </p:cNvPr>
          <p:cNvGrpSpPr/>
          <p:nvPr/>
        </p:nvGrpSpPr>
        <p:grpSpPr>
          <a:xfrm>
            <a:off x="926197" y="1814577"/>
            <a:ext cx="4694959" cy="4015382"/>
            <a:chOff x="926197" y="1814577"/>
            <a:chExt cx="4694959" cy="4015382"/>
          </a:xfrm>
        </p:grpSpPr>
        <p:pic>
          <p:nvPicPr>
            <p:cNvPr id="24578" name="Picture 2" descr="png">
              <a:extLst>
                <a:ext uri="{FF2B5EF4-FFF2-40B4-BE49-F238E27FC236}">
                  <a16:creationId xmlns:a16="http://schemas.microsoft.com/office/drawing/2014/main" id="{6583B6AA-EFD6-AFE9-80BA-FF5744DAA0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6197" y="2170692"/>
              <a:ext cx="2252224" cy="1378987"/>
            </a:xfrm>
            <a:prstGeom prst="rect">
              <a:avLst/>
            </a:prstGeom>
            <a:noFill/>
            <a:extLst>
              <a:ext uri="{909E8E84-426E-40DD-AFC4-6F175D3DCCD1}">
                <a14:hiddenFill xmlns:a14="http://schemas.microsoft.com/office/drawing/2010/main">
                  <a:solidFill>
                    <a:srgbClr val="FFFFFF"/>
                  </a:solidFill>
                </a14:hiddenFill>
              </a:ext>
            </a:extLst>
          </p:spPr>
        </p:pic>
        <p:pic>
          <p:nvPicPr>
            <p:cNvPr id="125" name="Picture 124" descr="A green machine with a round top&#10;&#10;AI-generated content may be incorrect.">
              <a:extLst>
                <a:ext uri="{FF2B5EF4-FFF2-40B4-BE49-F238E27FC236}">
                  <a16:creationId xmlns:a16="http://schemas.microsoft.com/office/drawing/2014/main" id="{B93A859D-C124-4340-8D79-CCEC836210A4}"/>
                </a:ext>
              </a:extLst>
            </p:cNvPr>
            <p:cNvPicPr>
              <a:picLocks noChangeAspect="1"/>
            </p:cNvPicPr>
            <p:nvPr/>
          </p:nvPicPr>
          <p:blipFill>
            <a:blip r:embed="rId6"/>
            <a:stretch>
              <a:fillRect/>
            </a:stretch>
          </p:blipFill>
          <p:spPr>
            <a:xfrm>
              <a:off x="3608425" y="1814577"/>
              <a:ext cx="1777133" cy="1777133"/>
            </a:xfrm>
            <a:prstGeom prst="rect">
              <a:avLst/>
            </a:prstGeom>
          </p:spPr>
        </p:pic>
        <p:pic>
          <p:nvPicPr>
            <p:cNvPr id="19457" name="Picture 19456" descr="A green box with a black top&#10;&#10;AI-generated content may be incorrect.">
              <a:extLst>
                <a:ext uri="{FF2B5EF4-FFF2-40B4-BE49-F238E27FC236}">
                  <a16:creationId xmlns:a16="http://schemas.microsoft.com/office/drawing/2014/main" id="{4EB2CFA5-E682-F9D1-75E3-006E302D488D}"/>
                </a:ext>
              </a:extLst>
            </p:cNvPr>
            <p:cNvPicPr>
              <a:picLocks noChangeAspect="1"/>
            </p:cNvPicPr>
            <p:nvPr/>
          </p:nvPicPr>
          <p:blipFill>
            <a:blip r:embed="rId7"/>
            <a:stretch>
              <a:fillRect/>
            </a:stretch>
          </p:blipFill>
          <p:spPr>
            <a:xfrm>
              <a:off x="964762" y="3644814"/>
              <a:ext cx="2115764" cy="2115764"/>
            </a:xfrm>
            <a:prstGeom prst="rect">
              <a:avLst/>
            </a:prstGeom>
          </p:spPr>
        </p:pic>
        <p:pic>
          <p:nvPicPr>
            <p:cNvPr id="19459" name="Picture 19458" descr="A green box with a black handle&#10;&#10;AI-generated content may be incorrect.">
              <a:extLst>
                <a:ext uri="{FF2B5EF4-FFF2-40B4-BE49-F238E27FC236}">
                  <a16:creationId xmlns:a16="http://schemas.microsoft.com/office/drawing/2014/main" id="{9DC67C42-5F5E-44B4-AB22-35976E643DFF}"/>
                </a:ext>
              </a:extLst>
            </p:cNvPr>
            <p:cNvPicPr>
              <a:picLocks noChangeAspect="1"/>
            </p:cNvPicPr>
            <p:nvPr/>
          </p:nvPicPr>
          <p:blipFill>
            <a:blip r:embed="rId8"/>
            <a:stretch>
              <a:fillRect/>
            </a:stretch>
          </p:blipFill>
          <p:spPr>
            <a:xfrm>
              <a:off x="3374208" y="3583011"/>
              <a:ext cx="2246948" cy="2246948"/>
            </a:xfrm>
            <a:prstGeom prst="rect">
              <a:avLst/>
            </a:prstGeom>
          </p:spPr>
        </p:pic>
      </p:grpSp>
      <p:grpSp>
        <p:nvGrpSpPr>
          <p:cNvPr id="48" name="Group 47">
            <a:extLst>
              <a:ext uri="{FF2B5EF4-FFF2-40B4-BE49-F238E27FC236}">
                <a16:creationId xmlns:a16="http://schemas.microsoft.com/office/drawing/2014/main" id="{7C866572-52DA-4F69-3D76-0F0F286B9BEB}"/>
              </a:ext>
            </a:extLst>
          </p:cNvPr>
          <p:cNvGrpSpPr/>
          <p:nvPr/>
        </p:nvGrpSpPr>
        <p:grpSpPr>
          <a:xfrm>
            <a:off x="6958373" y="1218735"/>
            <a:ext cx="5233627" cy="5007894"/>
            <a:chOff x="6958373" y="1218735"/>
            <a:chExt cx="5233627" cy="5007894"/>
          </a:xfrm>
        </p:grpSpPr>
        <p:cxnSp>
          <p:nvCxnSpPr>
            <p:cNvPr id="19468" name="Straight Connector 19467">
              <a:extLst>
                <a:ext uri="{FF2B5EF4-FFF2-40B4-BE49-F238E27FC236}">
                  <a16:creationId xmlns:a16="http://schemas.microsoft.com/office/drawing/2014/main" id="{B27C117E-5034-6332-F800-33F689B6DBF7}"/>
                </a:ext>
              </a:extLst>
            </p:cNvPr>
            <p:cNvCxnSpPr>
              <a:cxnSpLocks/>
            </p:cNvCxnSpPr>
            <p:nvPr/>
          </p:nvCxnSpPr>
          <p:spPr>
            <a:xfrm>
              <a:off x="6958373" y="1524000"/>
              <a:ext cx="0" cy="4702629"/>
            </a:xfrm>
            <a:prstGeom prst="line">
              <a:avLst/>
            </a:prstGeom>
            <a:ln w="12700">
              <a:solidFill>
                <a:schemeClr val="accent1"/>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47" name="Group 46">
              <a:extLst>
                <a:ext uri="{FF2B5EF4-FFF2-40B4-BE49-F238E27FC236}">
                  <a16:creationId xmlns:a16="http://schemas.microsoft.com/office/drawing/2014/main" id="{509100A3-42AF-A67D-E91C-21A6DF4818A7}"/>
                </a:ext>
              </a:extLst>
            </p:cNvPr>
            <p:cNvGrpSpPr/>
            <p:nvPr/>
          </p:nvGrpSpPr>
          <p:grpSpPr>
            <a:xfrm>
              <a:off x="7347522" y="1218735"/>
              <a:ext cx="4844478" cy="4485279"/>
              <a:chOff x="7347522" y="1218735"/>
              <a:chExt cx="4844478" cy="4485279"/>
            </a:xfrm>
          </p:grpSpPr>
          <p:grpSp>
            <p:nvGrpSpPr>
              <p:cNvPr id="17" name="Group 16">
                <a:extLst>
                  <a:ext uri="{FF2B5EF4-FFF2-40B4-BE49-F238E27FC236}">
                    <a16:creationId xmlns:a16="http://schemas.microsoft.com/office/drawing/2014/main" id="{E84C6A60-A074-CC19-E9D7-934BF94B1CE3}"/>
                  </a:ext>
                </a:extLst>
              </p:cNvPr>
              <p:cNvGrpSpPr/>
              <p:nvPr/>
            </p:nvGrpSpPr>
            <p:grpSpPr>
              <a:xfrm>
                <a:off x="7361863" y="1777783"/>
                <a:ext cx="3772857" cy="640080"/>
                <a:chOff x="6922167" y="1715149"/>
                <a:chExt cx="3772857" cy="640080"/>
              </a:xfrm>
            </p:grpSpPr>
            <p:cxnSp>
              <p:nvCxnSpPr>
                <p:cNvPr id="59" name="Straight Connector 58"/>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7625015" y="1850223"/>
                  <a:ext cx="3070009" cy="276999"/>
                </a:xfrm>
                <a:prstGeom prst="rect">
                  <a:avLst/>
                </a:prstGeom>
                <a:noFill/>
                <a:ln>
                  <a:noFill/>
                </a:ln>
              </p:spPr>
              <p:txBody>
                <a:bodyPr wrap="square" rtlCol="0">
                  <a:spAutoFit/>
                </a:bodyPr>
                <a:lstStyle/>
                <a:p>
                  <a:r>
                    <a:rPr lang="en-US" sz="1200" b="1">
                      <a:solidFill>
                        <a:schemeClr val="accent1"/>
                      </a:solidFill>
                      <a:latin typeface="+mj-lt"/>
                    </a:rPr>
                    <a:t>IALN/IULN/M55629 (214 Series)</a:t>
                  </a:r>
                </a:p>
              </p:txBody>
            </p:sp>
            <p:pic>
              <p:nvPicPr>
                <p:cNvPr id="11" name="Picture 2" descr="Risultati immagini per IALN airpax">
                  <a:extLst>
                    <a:ext uri="{FF2B5EF4-FFF2-40B4-BE49-F238E27FC236}">
                      <a16:creationId xmlns:a16="http://schemas.microsoft.com/office/drawing/2014/main" id="{A7917E4B-E2B5-C555-25F2-7F02ECE5738F}"/>
                    </a:ext>
                  </a:extLst>
                </p:cNvPr>
                <p:cNvPicPr>
                  <a:picLocks noChangeAspect="1" noChangeArrowheads="1"/>
                </p:cNvPicPr>
                <p:nvPr/>
              </p:nvPicPr>
              <p:blipFill rotWithShape="1">
                <a:blip r:embed="rId9" cstate="screen">
                  <a:extLst>
                    <a:ext uri="{28A0092B-C50C-407E-A947-70E740481C1C}">
                      <a14:useLocalDpi xmlns:a14="http://schemas.microsoft.com/office/drawing/2010/main" val="0"/>
                    </a:ext>
                  </a:extLst>
                </a:blip>
                <a:srcRect/>
                <a:stretch/>
              </p:blipFill>
              <p:spPr bwMode="auto">
                <a:xfrm>
                  <a:off x="7028130" y="1806671"/>
                  <a:ext cx="490922" cy="456439"/>
                </a:xfrm>
                <a:prstGeom prst="rect">
                  <a:avLst/>
                </a:prstGeom>
                <a:noFill/>
                <a:extLst>
                  <a:ext uri="{909E8E84-426E-40DD-AFC4-6F175D3DCCD1}">
                    <a14:hiddenFill xmlns:a14="http://schemas.microsoft.com/office/drawing/2010/main">
                      <a:solidFill>
                        <a:srgbClr val="FFFFFF"/>
                      </a:solidFill>
                    </a14:hiddenFill>
                  </a:ext>
                </a:extLst>
              </p:spPr>
            </p:pic>
            <p:sp>
              <p:nvSpPr>
                <p:cNvPr id="12" name="Oval 11">
                  <a:extLst>
                    <a:ext uri="{FF2B5EF4-FFF2-40B4-BE49-F238E27FC236}">
                      <a16:creationId xmlns:a16="http://schemas.microsoft.com/office/drawing/2014/main" id="{D0C3981F-44F5-EAA1-444B-3338840B85D0}"/>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7689DBFD-3A81-3865-15FB-443E29E9D61B}"/>
                  </a:ext>
                </a:extLst>
              </p:cNvPr>
              <p:cNvGrpSpPr/>
              <p:nvPr/>
            </p:nvGrpSpPr>
            <p:grpSpPr>
              <a:xfrm>
                <a:off x="7361863" y="2595905"/>
                <a:ext cx="3772857" cy="640080"/>
                <a:chOff x="6975041" y="2746182"/>
                <a:chExt cx="3772857" cy="640080"/>
              </a:xfrm>
            </p:grpSpPr>
            <p:pic>
              <p:nvPicPr>
                <p:cNvPr id="27" name="Picture 2" descr="Product image of IAL Series Magnetic Circuit Breakers 1">
                  <a:extLst>
                    <a:ext uri="{FF2B5EF4-FFF2-40B4-BE49-F238E27FC236}">
                      <a16:creationId xmlns:a16="http://schemas.microsoft.com/office/drawing/2014/main" id="{725EA42E-3526-E74F-F0ED-DD14010ED9E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38439" y="2818027"/>
                  <a:ext cx="496390" cy="496390"/>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47BE56DC-E463-0B4D-219F-1D97B8F67691}"/>
                    </a:ext>
                  </a:extLst>
                </p:cNvPr>
                <p:cNvGrpSpPr/>
                <p:nvPr/>
              </p:nvGrpSpPr>
              <p:grpSpPr>
                <a:xfrm>
                  <a:off x="6975041" y="2746182"/>
                  <a:ext cx="3772857" cy="640080"/>
                  <a:chOff x="6922167" y="1715149"/>
                  <a:chExt cx="3772857" cy="640080"/>
                </a:xfrm>
              </p:grpSpPr>
              <p:cxnSp>
                <p:nvCxnSpPr>
                  <p:cNvPr id="19" name="Straight Connector 18">
                    <a:extLst>
                      <a:ext uri="{FF2B5EF4-FFF2-40B4-BE49-F238E27FC236}">
                        <a16:creationId xmlns:a16="http://schemas.microsoft.com/office/drawing/2014/main" id="{6EA1E030-CE24-B60A-F08B-37D7850CBF48}"/>
                      </a:ext>
                    </a:extLst>
                  </p:cNvPr>
                  <p:cNvCxnSpPr>
                    <a:cxnSpLocks/>
                  </p:cNvCxnSpPr>
                  <p:nvPr/>
                </p:nvCxnSpPr>
                <p:spPr>
                  <a:xfrm>
                    <a:off x="7562247" y="2089462"/>
                    <a:ext cx="2524144"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5AA83420-4792-0E62-FFE8-5CC9D93B2331}"/>
                      </a:ext>
                    </a:extLst>
                  </p:cNvPr>
                  <p:cNvSpPr txBox="1"/>
                  <p:nvPr/>
                </p:nvSpPr>
                <p:spPr>
                  <a:xfrm>
                    <a:off x="7625015" y="1850223"/>
                    <a:ext cx="3070009" cy="276999"/>
                  </a:xfrm>
                  <a:prstGeom prst="rect">
                    <a:avLst/>
                  </a:prstGeom>
                  <a:noFill/>
                  <a:ln>
                    <a:noFill/>
                  </a:ln>
                </p:spPr>
                <p:txBody>
                  <a:bodyPr wrap="square" rtlCol="0">
                    <a:spAutoFit/>
                  </a:bodyPr>
                  <a:lstStyle/>
                  <a:p>
                    <a:r>
                      <a:rPr lang="en-US" sz="1200" b="1">
                        <a:solidFill>
                          <a:schemeClr val="accent1"/>
                        </a:solidFill>
                        <a:latin typeface="+mj-lt"/>
                      </a:rPr>
                      <a:t>IAL/IUL/IEL/CEL/LEL (214 Series)</a:t>
                    </a:r>
                  </a:p>
                </p:txBody>
              </p:sp>
              <p:sp>
                <p:nvSpPr>
                  <p:cNvPr id="22" name="Oval 21">
                    <a:extLst>
                      <a:ext uri="{FF2B5EF4-FFF2-40B4-BE49-F238E27FC236}">
                        <a16:creationId xmlns:a16="http://schemas.microsoft.com/office/drawing/2014/main" id="{6DD8AED2-EAC4-A06B-6C86-24A10E4037B1}"/>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38" name="Group 37">
                <a:extLst>
                  <a:ext uri="{FF2B5EF4-FFF2-40B4-BE49-F238E27FC236}">
                    <a16:creationId xmlns:a16="http://schemas.microsoft.com/office/drawing/2014/main" id="{63766F9E-6CD0-CBB6-EC90-BBD93228775C}"/>
                  </a:ext>
                </a:extLst>
              </p:cNvPr>
              <p:cNvGrpSpPr/>
              <p:nvPr/>
            </p:nvGrpSpPr>
            <p:grpSpPr>
              <a:xfrm>
                <a:off x="7347522" y="3423155"/>
                <a:ext cx="3772857" cy="640080"/>
                <a:chOff x="6937890" y="3250826"/>
                <a:chExt cx="3772857" cy="640080"/>
              </a:xfrm>
            </p:grpSpPr>
            <p:pic>
              <p:nvPicPr>
                <p:cNvPr id="37" name="Picture 2" descr="Risultati immagini per IALN airpax">
                  <a:extLst>
                    <a:ext uri="{FF2B5EF4-FFF2-40B4-BE49-F238E27FC236}">
                      <a16:creationId xmlns:a16="http://schemas.microsoft.com/office/drawing/2014/main" id="{7881CA9A-6242-89AD-8762-02A244B204CD}"/>
                    </a:ext>
                  </a:extLst>
                </p:cNvPr>
                <p:cNvPicPr>
                  <a:picLocks noChangeAspect="1" noChangeArrowheads="1"/>
                </p:cNvPicPr>
                <p:nvPr/>
              </p:nvPicPr>
              <p:blipFill rotWithShape="1">
                <a:blip r:embed="rId9" cstate="screen">
                  <a:extLst>
                    <a:ext uri="{28A0092B-C50C-407E-A947-70E740481C1C}">
                      <a14:useLocalDpi xmlns:a14="http://schemas.microsoft.com/office/drawing/2010/main" val="0"/>
                    </a:ext>
                  </a:extLst>
                </a:blip>
                <a:srcRect/>
                <a:stretch/>
              </p:blipFill>
              <p:spPr bwMode="auto">
                <a:xfrm>
                  <a:off x="7010253" y="3358069"/>
                  <a:ext cx="518456" cy="467725"/>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Group 30">
                  <a:extLst>
                    <a:ext uri="{FF2B5EF4-FFF2-40B4-BE49-F238E27FC236}">
                      <a16:creationId xmlns:a16="http://schemas.microsoft.com/office/drawing/2014/main" id="{0BE7111D-FADB-7B9F-C902-2719CFC9C210}"/>
                    </a:ext>
                  </a:extLst>
                </p:cNvPr>
                <p:cNvGrpSpPr/>
                <p:nvPr/>
              </p:nvGrpSpPr>
              <p:grpSpPr>
                <a:xfrm>
                  <a:off x="6937890" y="3250826"/>
                  <a:ext cx="3772857" cy="640080"/>
                  <a:chOff x="6922167" y="1715149"/>
                  <a:chExt cx="3772857" cy="640080"/>
                </a:xfrm>
              </p:grpSpPr>
              <p:cxnSp>
                <p:nvCxnSpPr>
                  <p:cNvPr id="32" name="Straight Connector 31">
                    <a:extLst>
                      <a:ext uri="{FF2B5EF4-FFF2-40B4-BE49-F238E27FC236}">
                        <a16:creationId xmlns:a16="http://schemas.microsoft.com/office/drawing/2014/main" id="{E5DD5DEA-24E5-2E91-EBE1-F4C5978B3431}"/>
                      </a:ext>
                    </a:extLst>
                  </p:cNvPr>
                  <p:cNvCxnSpPr>
                    <a:cxnSpLocks/>
                  </p:cNvCxnSpPr>
                  <p:nvPr/>
                </p:nvCxnSpPr>
                <p:spPr>
                  <a:xfrm>
                    <a:off x="7562247" y="2089462"/>
                    <a:ext cx="14303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AB3FDDA5-C693-071D-BF90-627D455968A0}"/>
                      </a:ext>
                    </a:extLst>
                  </p:cNvPr>
                  <p:cNvSpPr txBox="1"/>
                  <p:nvPr/>
                </p:nvSpPr>
                <p:spPr>
                  <a:xfrm>
                    <a:off x="7625015" y="1850223"/>
                    <a:ext cx="3070009" cy="276999"/>
                  </a:xfrm>
                  <a:prstGeom prst="rect">
                    <a:avLst/>
                  </a:prstGeom>
                  <a:noFill/>
                  <a:ln>
                    <a:noFill/>
                  </a:ln>
                </p:spPr>
                <p:txBody>
                  <a:bodyPr wrap="square" rtlCol="0">
                    <a:spAutoFit/>
                  </a:bodyPr>
                  <a:lstStyle/>
                  <a:p>
                    <a:r>
                      <a:rPr lang="en-US" sz="1200" b="1">
                        <a:solidFill>
                          <a:schemeClr val="accent1"/>
                        </a:solidFill>
                        <a:latin typeface="+mj-lt"/>
                      </a:rPr>
                      <a:t>IAGN (217 Series)</a:t>
                    </a:r>
                  </a:p>
                </p:txBody>
              </p:sp>
              <p:sp>
                <p:nvSpPr>
                  <p:cNvPr id="34" name="Oval 33">
                    <a:extLst>
                      <a:ext uri="{FF2B5EF4-FFF2-40B4-BE49-F238E27FC236}">
                        <a16:creationId xmlns:a16="http://schemas.microsoft.com/office/drawing/2014/main" id="{8CBBFD69-16A3-1CCF-4FBA-D68303D44FA8}"/>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19469" name="TextBox 19468">
                <a:extLst>
                  <a:ext uri="{FF2B5EF4-FFF2-40B4-BE49-F238E27FC236}">
                    <a16:creationId xmlns:a16="http://schemas.microsoft.com/office/drawing/2014/main" id="{955665B2-BAEF-C60D-290C-54E62103BC71}"/>
                  </a:ext>
                </a:extLst>
              </p:cNvPr>
              <p:cNvSpPr txBox="1"/>
              <p:nvPr/>
            </p:nvSpPr>
            <p:spPr>
              <a:xfrm>
                <a:off x="8246190" y="1218735"/>
                <a:ext cx="3020894" cy="400110"/>
              </a:xfrm>
              <a:prstGeom prst="rect">
                <a:avLst/>
              </a:prstGeom>
              <a:noFill/>
            </p:spPr>
            <p:txBody>
              <a:bodyPr wrap="square" rtlCol="0">
                <a:spAutoFit/>
              </a:bodyPr>
              <a:lstStyle/>
              <a:p>
                <a:pPr algn="ctr"/>
                <a:r>
                  <a:rPr lang="it-IT" sz="2000" b="1">
                    <a:solidFill>
                      <a:schemeClr val="accent1"/>
                    </a:solidFill>
                    <a:latin typeface="+mn-lt"/>
                  </a:rPr>
                  <a:t>Typical Products</a:t>
                </a:r>
                <a:endParaRPr lang="en-US" sz="2000" b="1">
                  <a:solidFill>
                    <a:schemeClr val="accent1"/>
                  </a:solidFill>
                  <a:latin typeface="+mn-lt"/>
                </a:endParaRPr>
              </a:p>
            </p:txBody>
          </p:sp>
          <p:grpSp>
            <p:nvGrpSpPr>
              <p:cNvPr id="3" name="Group 2">
                <a:extLst>
                  <a:ext uri="{FF2B5EF4-FFF2-40B4-BE49-F238E27FC236}">
                    <a16:creationId xmlns:a16="http://schemas.microsoft.com/office/drawing/2014/main" id="{0B81D7CE-21D9-D210-1914-D173BBF42E65}"/>
                  </a:ext>
                </a:extLst>
              </p:cNvPr>
              <p:cNvGrpSpPr/>
              <p:nvPr/>
            </p:nvGrpSpPr>
            <p:grpSpPr>
              <a:xfrm>
                <a:off x="7359351" y="4244413"/>
                <a:ext cx="3175966" cy="640080"/>
                <a:chOff x="7556350" y="3347327"/>
                <a:chExt cx="3175966" cy="640080"/>
              </a:xfrm>
            </p:grpSpPr>
            <p:pic>
              <p:nvPicPr>
                <p:cNvPr id="5" name="Picture 2" descr="Risultati immagini per M39019 Airpax">
                  <a:extLst>
                    <a:ext uri="{FF2B5EF4-FFF2-40B4-BE49-F238E27FC236}">
                      <a16:creationId xmlns:a16="http://schemas.microsoft.com/office/drawing/2014/main" id="{72E2AC17-8FE7-FE03-523E-8B2934DAE02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604193" y="3382238"/>
                  <a:ext cx="539328" cy="600098"/>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E2868141-81BA-716D-737C-D700500BD8A6}"/>
                    </a:ext>
                  </a:extLst>
                </p:cNvPr>
                <p:cNvGrpSpPr/>
                <p:nvPr/>
              </p:nvGrpSpPr>
              <p:grpSpPr>
                <a:xfrm>
                  <a:off x="7556350" y="3347327"/>
                  <a:ext cx="3175966" cy="640080"/>
                  <a:chOff x="6922167" y="1715149"/>
                  <a:chExt cx="3175966" cy="640080"/>
                </a:xfrm>
              </p:grpSpPr>
              <p:cxnSp>
                <p:nvCxnSpPr>
                  <p:cNvPr id="7" name="Straight Connector 6">
                    <a:extLst>
                      <a:ext uri="{FF2B5EF4-FFF2-40B4-BE49-F238E27FC236}">
                        <a16:creationId xmlns:a16="http://schemas.microsoft.com/office/drawing/2014/main" id="{8FC8BD86-066B-6643-6600-54D1A4D0187A}"/>
                      </a:ext>
                    </a:extLst>
                  </p:cNvPr>
                  <p:cNvCxnSpPr>
                    <a:cxnSpLocks/>
                  </p:cNvCxnSpPr>
                  <p:nvPr/>
                </p:nvCxnSpPr>
                <p:spPr>
                  <a:xfrm>
                    <a:off x="7562247" y="2089462"/>
                    <a:ext cx="2347339"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7A61A1FD-58C8-C049-AAD6-08FCFC25340D}"/>
                      </a:ext>
                    </a:extLst>
                  </p:cNvPr>
                  <p:cNvSpPr txBox="1"/>
                  <p:nvPr/>
                </p:nvSpPr>
                <p:spPr>
                  <a:xfrm>
                    <a:off x="7625015" y="1850223"/>
                    <a:ext cx="2473118" cy="276999"/>
                  </a:xfrm>
                  <a:prstGeom prst="rect">
                    <a:avLst/>
                  </a:prstGeom>
                  <a:noFill/>
                  <a:ln>
                    <a:noFill/>
                  </a:ln>
                </p:spPr>
                <p:txBody>
                  <a:bodyPr wrap="square" rtlCol="0">
                    <a:spAutoFit/>
                  </a:bodyPr>
                  <a:lstStyle/>
                  <a:p>
                    <a:r>
                      <a:rPr lang="en-US" sz="1200" b="1">
                        <a:solidFill>
                          <a:schemeClr val="accent1"/>
                        </a:solidFill>
                        <a:latin typeface="+mj-lt"/>
                      </a:rPr>
                      <a:t>AP Series/M39019 (202 Series)</a:t>
                    </a:r>
                  </a:p>
                </p:txBody>
              </p:sp>
              <p:sp>
                <p:nvSpPr>
                  <p:cNvPr id="10" name="Oval 9">
                    <a:extLst>
                      <a:ext uri="{FF2B5EF4-FFF2-40B4-BE49-F238E27FC236}">
                        <a16:creationId xmlns:a16="http://schemas.microsoft.com/office/drawing/2014/main" id="{C06FFA6A-C474-FED1-1CC8-54E9B62B318D}"/>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46" name="Group 45">
                <a:extLst>
                  <a:ext uri="{FF2B5EF4-FFF2-40B4-BE49-F238E27FC236}">
                    <a16:creationId xmlns:a16="http://schemas.microsoft.com/office/drawing/2014/main" id="{F4320286-B06F-7B7F-07F7-F863F904E1E8}"/>
                  </a:ext>
                </a:extLst>
              </p:cNvPr>
              <p:cNvGrpSpPr/>
              <p:nvPr/>
            </p:nvGrpSpPr>
            <p:grpSpPr>
              <a:xfrm>
                <a:off x="10533872" y="2147756"/>
                <a:ext cx="1658128" cy="3127744"/>
                <a:chOff x="10343541" y="2147756"/>
                <a:chExt cx="1658128" cy="3127744"/>
              </a:xfrm>
            </p:grpSpPr>
            <p:grpSp>
              <p:nvGrpSpPr>
                <p:cNvPr id="115" name="Group 114">
                  <a:extLst>
                    <a:ext uri="{FF2B5EF4-FFF2-40B4-BE49-F238E27FC236}">
                      <a16:creationId xmlns:a16="http://schemas.microsoft.com/office/drawing/2014/main" id="{2F675CBA-417C-D53C-975B-A3EB1A556F6C}"/>
                    </a:ext>
                  </a:extLst>
                </p:cNvPr>
                <p:cNvGrpSpPr/>
                <p:nvPr/>
              </p:nvGrpSpPr>
              <p:grpSpPr>
                <a:xfrm>
                  <a:off x="10361055" y="4635420"/>
                  <a:ext cx="1626930" cy="640080"/>
                  <a:chOff x="9222889" y="4584335"/>
                  <a:chExt cx="1626930" cy="640080"/>
                </a:xfrm>
              </p:grpSpPr>
              <p:pic>
                <p:nvPicPr>
                  <p:cNvPr id="91" name="Picture 2">
                    <a:extLst>
                      <a:ext uri="{FF2B5EF4-FFF2-40B4-BE49-F238E27FC236}">
                        <a16:creationId xmlns:a16="http://schemas.microsoft.com/office/drawing/2014/main" id="{6FAB96A0-B883-93E4-02E9-C48427F6C12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253404" y="4634115"/>
                    <a:ext cx="578181" cy="578181"/>
                  </a:xfrm>
                  <a:prstGeom prst="rect">
                    <a:avLst/>
                  </a:prstGeom>
                  <a:noFill/>
                  <a:extLst>
                    <a:ext uri="{909E8E84-426E-40DD-AFC4-6F175D3DCCD1}">
                      <a14:hiddenFill xmlns:a14="http://schemas.microsoft.com/office/drawing/2010/main">
                        <a:solidFill>
                          <a:srgbClr val="FFFFFF"/>
                        </a:solidFill>
                      </a14:hiddenFill>
                    </a:ext>
                  </a:extLst>
                </p:spPr>
              </p:pic>
              <p:grpSp>
                <p:nvGrpSpPr>
                  <p:cNvPr id="86" name="Group 85">
                    <a:extLst>
                      <a:ext uri="{FF2B5EF4-FFF2-40B4-BE49-F238E27FC236}">
                        <a16:creationId xmlns:a16="http://schemas.microsoft.com/office/drawing/2014/main" id="{61E87495-3405-A30E-0E44-BF057560AB3E}"/>
                      </a:ext>
                    </a:extLst>
                  </p:cNvPr>
                  <p:cNvGrpSpPr/>
                  <p:nvPr/>
                </p:nvGrpSpPr>
                <p:grpSpPr>
                  <a:xfrm>
                    <a:off x="9222889" y="4584335"/>
                    <a:ext cx="1626930" cy="640080"/>
                    <a:chOff x="6922167" y="856693"/>
                    <a:chExt cx="1626930" cy="640080"/>
                  </a:xfrm>
                </p:grpSpPr>
                <p:cxnSp>
                  <p:nvCxnSpPr>
                    <p:cNvPr id="87" name="Straight Connector 86">
                      <a:extLst>
                        <a:ext uri="{FF2B5EF4-FFF2-40B4-BE49-F238E27FC236}">
                          <a16:creationId xmlns:a16="http://schemas.microsoft.com/office/drawing/2014/main" id="{FB07F1DC-2E8D-BF4C-4BEE-646E79864427}"/>
                        </a:ext>
                      </a:extLst>
                    </p:cNvPr>
                    <p:cNvCxnSpPr>
                      <a:cxnSpLocks/>
                    </p:cNvCxnSpPr>
                    <p:nvPr/>
                  </p:nvCxnSpPr>
                  <p:spPr>
                    <a:xfrm>
                      <a:off x="7562247" y="1231006"/>
                      <a:ext cx="897482"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88" name="TextBox 87">
                      <a:extLst>
                        <a:ext uri="{FF2B5EF4-FFF2-40B4-BE49-F238E27FC236}">
                          <a16:creationId xmlns:a16="http://schemas.microsoft.com/office/drawing/2014/main" id="{734CC8AF-E788-FFA6-81AA-C84BA9A4EBF7}"/>
                        </a:ext>
                      </a:extLst>
                    </p:cNvPr>
                    <p:cNvSpPr txBox="1"/>
                    <p:nvPr/>
                  </p:nvSpPr>
                  <p:spPr>
                    <a:xfrm>
                      <a:off x="7625015" y="1039995"/>
                      <a:ext cx="924082" cy="276999"/>
                    </a:xfrm>
                    <a:prstGeom prst="rect">
                      <a:avLst/>
                    </a:prstGeom>
                    <a:noFill/>
                    <a:ln>
                      <a:noFill/>
                    </a:ln>
                  </p:spPr>
                  <p:txBody>
                    <a:bodyPr wrap="square" rtlCol="0">
                      <a:spAutoFit/>
                    </a:bodyPr>
                    <a:lstStyle/>
                    <a:p>
                      <a:r>
                        <a:rPr lang="en-US" sz="1200" b="1">
                          <a:solidFill>
                            <a:schemeClr val="accent1"/>
                          </a:solidFill>
                          <a:latin typeface="+mj-lt"/>
                        </a:rPr>
                        <a:t>FRS122xx</a:t>
                      </a:r>
                    </a:p>
                  </p:txBody>
                </p:sp>
                <p:sp>
                  <p:nvSpPr>
                    <p:cNvPr id="89" name="Oval 88">
                      <a:extLst>
                        <a:ext uri="{FF2B5EF4-FFF2-40B4-BE49-F238E27FC236}">
                          <a16:creationId xmlns:a16="http://schemas.microsoft.com/office/drawing/2014/main" id="{265221F3-9345-488B-B31B-3EE2ED36484E}"/>
                        </a:ext>
                      </a:extLst>
                    </p:cNvPr>
                    <p:cNvSpPr/>
                    <p:nvPr/>
                  </p:nvSpPr>
                  <p:spPr>
                    <a:xfrm>
                      <a:off x="6922167" y="856693"/>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19489" name="Group 19488">
                  <a:extLst>
                    <a:ext uri="{FF2B5EF4-FFF2-40B4-BE49-F238E27FC236}">
                      <a16:creationId xmlns:a16="http://schemas.microsoft.com/office/drawing/2014/main" id="{FB210FEF-98F4-848F-DDAC-9D9E7B89DA18}"/>
                    </a:ext>
                  </a:extLst>
                </p:cNvPr>
                <p:cNvGrpSpPr/>
                <p:nvPr/>
              </p:nvGrpSpPr>
              <p:grpSpPr>
                <a:xfrm>
                  <a:off x="10349730" y="3815794"/>
                  <a:ext cx="1626930" cy="1232769"/>
                  <a:chOff x="10157837" y="3684889"/>
                  <a:chExt cx="1626930" cy="1232769"/>
                </a:xfrm>
              </p:grpSpPr>
              <p:pic>
                <p:nvPicPr>
                  <p:cNvPr id="96" name="Picture 2">
                    <a:extLst>
                      <a:ext uri="{FF2B5EF4-FFF2-40B4-BE49-F238E27FC236}">
                        <a16:creationId xmlns:a16="http://schemas.microsoft.com/office/drawing/2014/main" id="{F2D6FB31-A094-046C-68F3-20A579BFFE4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185021" y="3739358"/>
                    <a:ext cx="550128" cy="550128"/>
                  </a:xfrm>
                  <a:prstGeom prst="rect">
                    <a:avLst/>
                  </a:prstGeom>
                  <a:noFill/>
                  <a:extLst>
                    <a:ext uri="{909E8E84-426E-40DD-AFC4-6F175D3DCCD1}">
                      <a14:hiddenFill xmlns:a14="http://schemas.microsoft.com/office/drawing/2010/main">
                        <a:solidFill>
                          <a:srgbClr val="FFFFFF"/>
                        </a:solidFill>
                      </a14:hiddenFill>
                    </a:ext>
                  </a:extLst>
                </p:spPr>
              </p:pic>
              <p:grpSp>
                <p:nvGrpSpPr>
                  <p:cNvPr id="92" name="Group 91">
                    <a:extLst>
                      <a:ext uri="{FF2B5EF4-FFF2-40B4-BE49-F238E27FC236}">
                        <a16:creationId xmlns:a16="http://schemas.microsoft.com/office/drawing/2014/main" id="{E6D4DBE1-45A6-5049-C845-868179BB5C37}"/>
                      </a:ext>
                    </a:extLst>
                  </p:cNvPr>
                  <p:cNvGrpSpPr/>
                  <p:nvPr/>
                </p:nvGrpSpPr>
                <p:grpSpPr>
                  <a:xfrm>
                    <a:off x="10157837" y="3684889"/>
                    <a:ext cx="1626930" cy="1232769"/>
                    <a:chOff x="6922167" y="856693"/>
                    <a:chExt cx="1626930" cy="1232769"/>
                  </a:xfrm>
                </p:grpSpPr>
                <p:cxnSp>
                  <p:nvCxnSpPr>
                    <p:cNvPr id="93" name="Straight Connector 92">
                      <a:extLst>
                        <a:ext uri="{FF2B5EF4-FFF2-40B4-BE49-F238E27FC236}">
                          <a16:creationId xmlns:a16="http://schemas.microsoft.com/office/drawing/2014/main" id="{4BC6081E-267F-C229-8F17-77541DFF7C60}"/>
                        </a:ext>
                      </a:extLst>
                    </p:cNvPr>
                    <p:cNvCxnSpPr>
                      <a:cxnSpLocks/>
                    </p:cNvCxnSpPr>
                    <p:nvPr/>
                  </p:nvCxnSpPr>
                  <p:spPr>
                    <a:xfrm>
                      <a:off x="7562247" y="2089462"/>
                      <a:ext cx="897482"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94" name="TextBox 93">
                      <a:extLst>
                        <a:ext uri="{FF2B5EF4-FFF2-40B4-BE49-F238E27FC236}">
                          <a16:creationId xmlns:a16="http://schemas.microsoft.com/office/drawing/2014/main" id="{6322BF55-C335-3D5A-FA08-9EA10466FB37}"/>
                        </a:ext>
                      </a:extLst>
                    </p:cNvPr>
                    <p:cNvSpPr txBox="1"/>
                    <p:nvPr/>
                  </p:nvSpPr>
                  <p:spPr>
                    <a:xfrm>
                      <a:off x="7625015" y="991767"/>
                      <a:ext cx="924082" cy="276999"/>
                    </a:xfrm>
                    <a:prstGeom prst="rect">
                      <a:avLst/>
                    </a:prstGeom>
                    <a:noFill/>
                    <a:ln>
                      <a:noFill/>
                    </a:ln>
                  </p:spPr>
                  <p:txBody>
                    <a:bodyPr wrap="square" rtlCol="0">
                      <a:spAutoFit/>
                    </a:bodyPr>
                    <a:lstStyle/>
                    <a:p>
                      <a:r>
                        <a:rPr lang="en-US" sz="1200" b="1">
                          <a:solidFill>
                            <a:schemeClr val="accent1"/>
                          </a:solidFill>
                          <a:latin typeface="+mj-lt"/>
                        </a:rPr>
                        <a:t>FRD135xx</a:t>
                      </a:r>
                    </a:p>
                  </p:txBody>
                </p:sp>
                <p:sp>
                  <p:nvSpPr>
                    <p:cNvPr id="95" name="Oval 94">
                      <a:extLst>
                        <a:ext uri="{FF2B5EF4-FFF2-40B4-BE49-F238E27FC236}">
                          <a16:creationId xmlns:a16="http://schemas.microsoft.com/office/drawing/2014/main" id="{9EE1EFC5-E1D1-F4C1-F684-A0E02ED308CD}"/>
                        </a:ext>
                      </a:extLst>
                    </p:cNvPr>
                    <p:cNvSpPr/>
                    <p:nvPr/>
                  </p:nvSpPr>
                  <p:spPr>
                    <a:xfrm>
                      <a:off x="6922167" y="856693"/>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19488" name="Group 19487">
                  <a:extLst>
                    <a:ext uri="{FF2B5EF4-FFF2-40B4-BE49-F238E27FC236}">
                      <a16:creationId xmlns:a16="http://schemas.microsoft.com/office/drawing/2014/main" id="{932558B7-2314-D11E-E6EF-71C1DEC6E737}"/>
                    </a:ext>
                  </a:extLst>
                </p:cNvPr>
                <p:cNvGrpSpPr/>
                <p:nvPr/>
              </p:nvGrpSpPr>
              <p:grpSpPr>
                <a:xfrm>
                  <a:off x="10343541" y="2958408"/>
                  <a:ext cx="1626930" cy="640080"/>
                  <a:chOff x="10157837" y="2732356"/>
                  <a:chExt cx="1626930" cy="640080"/>
                </a:xfrm>
              </p:grpSpPr>
              <p:pic>
                <p:nvPicPr>
                  <p:cNvPr id="101" name="Picture 2">
                    <a:extLst>
                      <a:ext uri="{FF2B5EF4-FFF2-40B4-BE49-F238E27FC236}">
                        <a16:creationId xmlns:a16="http://schemas.microsoft.com/office/drawing/2014/main" id="{0C09EC89-5C5A-2D3F-8FAE-B15D872B8A9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204554" y="2803858"/>
                    <a:ext cx="546645" cy="546645"/>
                  </a:xfrm>
                  <a:prstGeom prst="rect">
                    <a:avLst/>
                  </a:prstGeom>
                  <a:noFill/>
                  <a:extLst>
                    <a:ext uri="{909E8E84-426E-40DD-AFC4-6F175D3DCCD1}">
                      <a14:hiddenFill xmlns:a14="http://schemas.microsoft.com/office/drawing/2010/main">
                        <a:solidFill>
                          <a:srgbClr val="FFFFFF"/>
                        </a:solidFill>
                      </a14:hiddenFill>
                    </a:ext>
                  </a:extLst>
                </p:spPr>
              </p:pic>
              <p:grpSp>
                <p:nvGrpSpPr>
                  <p:cNvPr id="97" name="Group 96">
                    <a:extLst>
                      <a:ext uri="{FF2B5EF4-FFF2-40B4-BE49-F238E27FC236}">
                        <a16:creationId xmlns:a16="http://schemas.microsoft.com/office/drawing/2014/main" id="{BB129B86-8AAE-D430-9BBA-1FEAA3366130}"/>
                      </a:ext>
                    </a:extLst>
                  </p:cNvPr>
                  <p:cNvGrpSpPr/>
                  <p:nvPr/>
                </p:nvGrpSpPr>
                <p:grpSpPr>
                  <a:xfrm>
                    <a:off x="10157837" y="2732356"/>
                    <a:ext cx="1626930" cy="640080"/>
                    <a:chOff x="6922167" y="856693"/>
                    <a:chExt cx="1626930" cy="640080"/>
                  </a:xfrm>
                </p:grpSpPr>
                <p:cxnSp>
                  <p:nvCxnSpPr>
                    <p:cNvPr id="98" name="Straight Connector 97">
                      <a:extLst>
                        <a:ext uri="{FF2B5EF4-FFF2-40B4-BE49-F238E27FC236}">
                          <a16:creationId xmlns:a16="http://schemas.microsoft.com/office/drawing/2014/main" id="{944959C9-E3FE-D0D4-74FB-A8EF049E4630}"/>
                        </a:ext>
                      </a:extLst>
                    </p:cNvPr>
                    <p:cNvCxnSpPr>
                      <a:cxnSpLocks/>
                    </p:cNvCxnSpPr>
                    <p:nvPr/>
                  </p:nvCxnSpPr>
                  <p:spPr>
                    <a:xfrm>
                      <a:off x="7562247" y="1231006"/>
                      <a:ext cx="897482"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99" name="TextBox 98">
                      <a:extLst>
                        <a:ext uri="{FF2B5EF4-FFF2-40B4-BE49-F238E27FC236}">
                          <a16:creationId xmlns:a16="http://schemas.microsoft.com/office/drawing/2014/main" id="{07451AE0-5F78-D5D1-277A-15BE39018231}"/>
                        </a:ext>
                      </a:extLst>
                    </p:cNvPr>
                    <p:cNvSpPr txBox="1"/>
                    <p:nvPr/>
                  </p:nvSpPr>
                  <p:spPr>
                    <a:xfrm>
                      <a:off x="7625015" y="991767"/>
                      <a:ext cx="924082" cy="276999"/>
                    </a:xfrm>
                    <a:prstGeom prst="rect">
                      <a:avLst/>
                    </a:prstGeom>
                    <a:noFill/>
                    <a:ln>
                      <a:noFill/>
                    </a:ln>
                  </p:spPr>
                  <p:txBody>
                    <a:bodyPr wrap="square" rtlCol="0">
                      <a:spAutoFit/>
                    </a:bodyPr>
                    <a:lstStyle/>
                    <a:p>
                      <a:r>
                        <a:rPr lang="en-US" sz="1200" b="1">
                          <a:solidFill>
                            <a:schemeClr val="accent1"/>
                          </a:solidFill>
                          <a:latin typeface="+mj-lt"/>
                        </a:rPr>
                        <a:t>FRS22012</a:t>
                      </a:r>
                    </a:p>
                  </p:txBody>
                </p:sp>
                <p:sp>
                  <p:nvSpPr>
                    <p:cNvPr id="100" name="Oval 99">
                      <a:extLst>
                        <a:ext uri="{FF2B5EF4-FFF2-40B4-BE49-F238E27FC236}">
                          <a16:creationId xmlns:a16="http://schemas.microsoft.com/office/drawing/2014/main" id="{D415DD88-CBC3-A4CA-56A1-CBE62F6D254F}"/>
                        </a:ext>
                      </a:extLst>
                    </p:cNvPr>
                    <p:cNvSpPr/>
                    <p:nvPr/>
                  </p:nvSpPr>
                  <p:spPr>
                    <a:xfrm>
                      <a:off x="6922167" y="856693"/>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cxnSp>
              <p:nvCxnSpPr>
                <p:cNvPr id="103" name="Straight Connector 102">
                  <a:extLst>
                    <a:ext uri="{FF2B5EF4-FFF2-40B4-BE49-F238E27FC236}">
                      <a16:creationId xmlns:a16="http://schemas.microsoft.com/office/drawing/2014/main" id="{AF640060-98E6-2796-7E44-1D2F4330E0B9}"/>
                    </a:ext>
                  </a:extLst>
                </p:cNvPr>
                <p:cNvCxnSpPr>
                  <a:cxnSpLocks/>
                </p:cNvCxnSpPr>
                <p:nvPr/>
              </p:nvCxnSpPr>
              <p:spPr>
                <a:xfrm>
                  <a:off x="10983621" y="3384631"/>
                  <a:ext cx="897482"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grpSp>
              <p:nvGrpSpPr>
                <p:cNvPr id="13" name="Group 12">
                  <a:extLst>
                    <a:ext uri="{FF2B5EF4-FFF2-40B4-BE49-F238E27FC236}">
                      <a16:creationId xmlns:a16="http://schemas.microsoft.com/office/drawing/2014/main" id="{587BF2BE-DEF2-8721-7021-AEAD7AA26C01}"/>
                    </a:ext>
                  </a:extLst>
                </p:cNvPr>
                <p:cNvGrpSpPr/>
                <p:nvPr/>
              </p:nvGrpSpPr>
              <p:grpSpPr>
                <a:xfrm>
                  <a:off x="10346770" y="2147756"/>
                  <a:ext cx="1654899" cy="640080"/>
                  <a:chOff x="7207747" y="1706106"/>
                  <a:chExt cx="1654899" cy="640080"/>
                </a:xfrm>
              </p:grpSpPr>
              <p:pic>
                <p:nvPicPr>
                  <p:cNvPr id="14" name="Picture 13" descr="A black electrical device with a white label&#10;&#10;Description automatically generated">
                    <a:extLst>
                      <a:ext uri="{FF2B5EF4-FFF2-40B4-BE49-F238E27FC236}">
                        <a16:creationId xmlns:a16="http://schemas.microsoft.com/office/drawing/2014/main" id="{A18DB75B-51B7-3FDF-B061-D29C61D31F1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229249" y="1745729"/>
                    <a:ext cx="587194" cy="587194"/>
                  </a:xfrm>
                  <a:prstGeom prst="rect">
                    <a:avLst/>
                  </a:prstGeom>
                </p:spPr>
              </p:pic>
              <p:grpSp>
                <p:nvGrpSpPr>
                  <p:cNvPr id="15" name="Group 14">
                    <a:extLst>
                      <a:ext uri="{FF2B5EF4-FFF2-40B4-BE49-F238E27FC236}">
                        <a16:creationId xmlns:a16="http://schemas.microsoft.com/office/drawing/2014/main" id="{AB86A172-725E-3754-1B44-CA15CEAB0645}"/>
                      </a:ext>
                    </a:extLst>
                  </p:cNvPr>
                  <p:cNvGrpSpPr/>
                  <p:nvPr/>
                </p:nvGrpSpPr>
                <p:grpSpPr>
                  <a:xfrm>
                    <a:off x="7207747" y="1706106"/>
                    <a:ext cx="1654899" cy="640080"/>
                    <a:chOff x="6922167" y="1715149"/>
                    <a:chExt cx="1654899" cy="640080"/>
                  </a:xfrm>
                </p:grpSpPr>
                <p:cxnSp>
                  <p:nvCxnSpPr>
                    <p:cNvPr id="16" name="Straight Connector 15">
                      <a:extLst>
                        <a:ext uri="{FF2B5EF4-FFF2-40B4-BE49-F238E27FC236}">
                          <a16:creationId xmlns:a16="http://schemas.microsoft.com/office/drawing/2014/main" id="{3E429DF8-31E3-8916-F316-7EF6CABB3B07}"/>
                        </a:ext>
                      </a:extLst>
                    </p:cNvPr>
                    <p:cNvCxnSpPr>
                      <a:cxnSpLocks/>
                    </p:cNvCxnSpPr>
                    <p:nvPr/>
                  </p:nvCxnSpPr>
                  <p:spPr>
                    <a:xfrm>
                      <a:off x="7562247" y="2089462"/>
                      <a:ext cx="891086"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8F78C9AB-6FD2-5A5A-054B-3053D7119F26}"/>
                        </a:ext>
                      </a:extLst>
                    </p:cNvPr>
                    <p:cNvSpPr txBox="1"/>
                    <p:nvPr/>
                  </p:nvSpPr>
                  <p:spPr>
                    <a:xfrm>
                      <a:off x="7625016" y="1850223"/>
                      <a:ext cx="952050" cy="276999"/>
                    </a:xfrm>
                    <a:prstGeom prst="rect">
                      <a:avLst/>
                    </a:prstGeom>
                    <a:noFill/>
                    <a:ln>
                      <a:noFill/>
                    </a:ln>
                  </p:spPr>
                  <p:txBody>
                    <a:bodyPr wrap="square" rtlCol="0">
                      <a:spAutoFit/>
                    </a:bodyPr>
                    <a:lstStyle/>
                    <a:p>
                      <a:r>
                        <a:rPr lang="en-US" sz="1200" b="1">
                          <a:solidFill>
                            <a:schemeClr val="accent1"/>
                          </a:solidFill>
                          <a:latin typeface="+mj-lt"/>
                        </a:rPr>
                        <a:t>209 Series</a:t>
                      </a:r>
                    </a:p>
                  </p:txBody>
                </p:sp>
                <p:sp>
                  <p:nvSpPr>
                    <p:cNvPr id="23" name="Oval 22">
                      <a:extLst>
                        <a:ext uri="{FF2B5EF4-FFF2-40B4-BE49-F238E27FC236}">
                          <a16:creationId xmlns:a16="http://schemas.microsoft.com/office/drawing/2014/main" id="{16AC049B-32E6-9A4A-763D-93186A5894CF}"/>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grpSp>
            <p:nvGrpSpPr>
              <p:cNvPr id="45" name="Group 44">
                <a:extLst>
                  <a:ext uri="{FF2B5EF4-FFF2-40B4-BE49-F238E27FC236}">
                    <a16:creationId xmlns:a16="http://schemas.microsoft.com/office/drawing/2014/main" id="{2B9E7DD8-E892-F9DE-00DF-49A93EB6947A}"/>
                  </a:ext>
                </a:extLst>
              </p:cNvPr>
              <p:cNvGrpSpPr/>
              <p:nvPr/>
            </p:nvGrpSpPr>
            <p:grpSpPr>
              <a:xfrm>
                <a:off x="7356014" y="5063934"/>
                <a:ext cx="3772857" cy="640080"/>
                <a:chOff x="3337489" y="5237245"/>
                <a:chExt cx="3772857" cy="640080"/>
              </a:xfrm>
            </p:grpSpPr>
            <p:pic>
              <p:nvPicPr>
                <p:cNvPr id="35" name="Picture 2">
                  <a:extLst>
                    <a:ext uri="{FF2B5EF4-FFF2-40B4-BE49-F238E27FC236}">
                      <a16:creationId xmlns:a16="http://schemas.microsoft.com/office/drawing/2014/main" id="{2D2FC421-68B8-6DF4-90C2-EA383411DE8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469606" y="5337035"/>
                  <a:ext cx="370638" cy="472751"/>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a:extLst>
                    <a:ext uri="{FF2B5EF4-FFF2-40B4-BE49-F238E27FC236}">
                      <a16:creationId xmlns:a16="http://schemas.microsoft.com/office/drawing/2014/main" id="{232B9190-D6D8-4A0E-AC88-802AA07E15AE}"/>
                    </a:ext>
                  </a:extLst>
                </p:cNvPr>
                <p:cNvGrpSpPr/>
                <p:nvPr/>
              </p:nvGrpSpPr>
              <p:grpSpPr>
                <a:xfrm>
                  <a:off x="3337489" y="5237245"/>
                  <a:ext cx="3772857" cy="640080"/>
                  <a:chOff x="6922167" y="1715149"/>
                  <a:chExt cx="3772857" cy="640080"/>
                </a:xfrm>
              </p:grpSpPr>
              <p:cxnSp>
                <p:nvCxnSpPr>
                  <p:cNvPr id="25" name="Straight Connector 24">
                    <a:extLst>
                      <a:ext uri="{FF2B5EF4-FFF2-40B4-BE49-F238E27FC236}">
                        <a16:creationId xmlns:a16="http://schemas.microsoft.com/office/drawing/2014/main" id="{5B8880C3-896C-C3C6-28BC-8FFB68FDE02B}"/>
                      </a:ext>
                    </a:extLst>
                  </p:cNvPr>
                  <p:cNvCxnSpPr>
                    <a:cxnSpLocks/>
                  </p:cNvCxnSpPr>
                  <p:nvPr/>
                </p:nvCxnSpPr>
                <p:spPr>
                  <a:xfrm>
                    <a:off x="7562247" y="2089462"/>
                    <a:ext cx="1760543"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26DD60D2-4332-6B25-1BBE-FC1D152E29D8}"/>
                      </a:ext>
                    </a:extLst>
                  </p:cNvPr>
                  <p:cNvSpPr txBox="1"/>
                  <p:nvPr/>
                </p:nvSpPr>
                <p:spPr>
                  <a:xfrm>
                    <a:off x="7625015" y="1850223"/>
                    <a:ext cx="3070009" cy="276999"/>
                  </a:xfrm>
                  <a:prstGeom prst="rect">
                    <a:avLst/>
                  </a:prstGeom>
                  <a:noFill/>
                  <a:ln>
                    <a:noFill/>
                  </a:ln>
                </p:spPr>
                <p:txBody>
                  <a:bodyPr wrap="square" rtlCol="0">
                    <a:spAutoFit/>
                  </a:bodyPr>
                  <a:lstStyle/>
                  <a:p>
                    <a:r>
                      <a:rPr lang="en-US" sz="1200" b="1">
                        <a:solidFill>
                          <a:schemeClr val="accent1"/>
                        </a:solidFill>
                        <a:latin typeface="+mj-lt"/>
                      </a:rPr>
                      <a:t>LVD75B40/LVD75B100​</a:t>
                    </a:r>
                  </a:p>
                </p:txBody>
              </p:sp>
              <p:sp>
                <p:nvSpPr>
                  <p:cNvPr id="30" name="Oval 29">
                    <a:extLst>
                      <a:ext uri="{FF2B5EF4-FFF2-40B4-BE49-F238E27FC236}">
                        <a16:creationId xmlns:a16="http://schemas.microsoft.com/office/drawing/2014/main" id="{D3A8B395-FA1C-4DE6-9432-2C98A21E1AC1}"/>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grpSp>
    </p:spTree>
    <p:extLst>
      <p:ext uri="{BB962C8B-B14F-4D97-AF65-F5344CB8AC3E}">
        <p14:creationId xmlns:p14="http://schemas.microsoft.com/office/powerpoint/2010/main" val="4287643852"/>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52D0549D-1F51-C9D2-EC19-43FAA965E785}"/>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4" name="think-cell data - do not delete" hidden="1">
                        <a:extLst>
                          <a:ext uri="{FF2B5EF4-FFF2-40B4-BE49-F238E27FC236}">
                            <a16:creationId xmlns:a16="http://schemas.microsoft.com/office/drawing/2014/main" id="{52D0549D-1F51-C9D2-EC19-43FAA965E78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9458" name="Picture 2" descr="Risultati immagini per armoured vehicle 3d modeling"/>
          <p:cNvPicPr>
            <a:picLocks noChangeAspect="1" noChangeArrowheads="1"/>
          </p:cNvPicPr>
          <p:nvPr/>
        </p:nvPicPr>
        <p:blipFill rotWithShape="1">
          <a:blip r:embed="rId5" cstate="screen">
            <a:clrChange>
              <a:clrFrom>
                <a:srgbClr val="F7F7F7"/>
              </a:clrFrom>
              <a:clrTo>
                <a:srgbClr val="F7F7F7">
                  <a:alpha val="0"/>
                </a:srgbClr>
              </a:clrTo>
            </a:clrChange>
            <a:extLst>
              <a:ext uri="{28A0092B-C50C-407E-A947-70E740481C1C}">
                <a14:useLocalDpi xmlns:a14="http://schemas.microsoft.com/office/drawing/2010/main" val="0"/>
              </a:ext>
            </a:extLst>
          </a:blip>
          <a:srcRect/>
          <a:stretch/>
        </p:blipFill>
        <p:spPr bwMode="auto">
          <a:xfrm>
            <a:off x="814165" y="3894003"/>
            <a:ext cx="2555888" cy="1738004"/>
          </a:xfrm>
          <a:prstGeom prst="rect">
            <a:avLst/>
          </a:prstGeom>
          <a:noFill/>
          <a:extLst>
            <a:ext uri="{909E8E84-426E-40DD-AFC4-6F175D3DCCD1}">
              <a14:hiddenFill xmlns:a14="http://schemas.microsoft.com/office/drawing/2010/main">
                <a:solidFill>
                  <a:srgbClr val="FFFFFF"/>
                </a:solidFill>
              </a14:hiddenFill>
            </a:ext>
          </a:extLst>
        </p:spPr>
      </p:pic>
      <p:pic>
        <p:nvPicPr>
          <p:cNvPr id="19462" name="Picture 6" descr="Risultati immagini per Namer APC 3d modeling"/>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18667" b="84500" l="8438" r="90313">
                        <a14:foregroundMark x1="20990" y1="71250" x2="20990" y2="71250"/>
                        <a14:foregroundMark x1="40260" y1="77417" x2="40260" y2="77417"/>
                        <a14:foregroundMark x1="44375" y1="80583" x2="44375" y2="80583"/>
                        <a14:foregroundMark x1="46510" y1="82000" x2="46510" y2="82000"/>
                        <a14:foregroundMark x1="52656" y1="30417" x2="52656" y2="30417"/>
                        <a14:foregroundMark x1="48073" y1="25750" x2="48073" y2="25750"/>
                        <a14:foregroundMark x1="40573" y1="26667" x2="40573" y2="26667"/>
                        <a14:foregroundMark x1="38698" y1="25500" x2="38698" y2="25500"/>
                        <a14:foregroundMark x1="39948" y1="26000" x2="39948" y2="26000"/>
                        <a14:foregroundMark x1="42083" y1="27167" x2="42083" y2="27167"/>
                        <a14:foregroundMark x1="36875" y1="25500" x2="36875" y2="25500"/>
                        <a14:foregroundMark x1="37813" y1="25500" x2="37813" y2="25500"/>
                        <a14:foregroundMark x1="13750" y1="51417" x2="13750" y2="51417"/>
                        <a14:foregroundMark x1="18385" y1="48500" x2="18385" y2="48500"/>
                        <a14:foregroundMark x1="20052" y1="47250" x2="20052" y2="47250"/>
                        <a14:foregroundMark x1="21406" y1="46083" x2="21406" y2="46083"/>
                        <a14:foregroundMark x1="32135" y1="41167" x2="32135" y2="41167"/>
                        <a14:foregroundMark x1="39583" y1="37750" x2="39583" y2="37750"/>
                        <a14:foregroundMark x1="38698" y1="26417" x2="38698" y2="26417"/>
                        <a14:foregroundMark x1="42031" y1="26250" x2="42031" y2="26250"/>
                        <a14:foregroundMark x1="42344" y1="25917" x2="42344" y2="25917"/>
                        <a14:foregroundMark x1="45885" y1="25583" x2="45885" y2="25583"/>
                        <a14:foregroundMark x1="46771" y1="25333" x2="46771" y2="25333"/>
                        <a14:foregroundMark x1="48906" y1="25583" x2="48906" y2="25583"/>
                        <a14:foregroundMark x1="50104" y1="25917" x2="50104" y2="25917"/>
                        <a14:foregroundMark x1="51823" y1="26167" x2="51823" y2="26167"/>
                        <a14:foregroundMark x1="56354" y1="33000" x2="56354" y2="33000"/>
                        <a14:foregroundMark x1="58281" y1="33000" x2="58281" y2="33000"/>
                        <a14:foregroundMark x1="61667" y1="33583" x2="61667" y2="33583"/>
                        <a14:foregroundMark x1="62760" y1="33333" x2="62760" y2="33333"/>
                        <a14:foregroundMark x1="63125" y1="33583" x2="63125" y2="33583"/>
                        <a14:foregroundMark x1="68438" y1="38000" x2="68438" y2="38000"/>
                        <a14:foregroundMark x1="69375" y1="38500" x2="69375" y2="38500"/>
                        <a14:foregroundMark x1="67969" y1="37917" x2="67969" y2="37917"/>
                        <a14:foregroundMark x1="67656" y1="37667" x2="67656" y2="37667"/>
                        <a14:foregroundMark x1="76250" y1="37583" x2="76250" y2="37583"/>
                        <a14:foregroundMark x1="77760" y1="38083" x2="77760" y2="38083"/>
                        <a14:foregroundMark x1="37344" y1="24917" x2="37344" y2="24917"/>
                        <a14:foregroundMark x1="37708" y1="24833" x2="37708" y2="24833"/>
                        <a14:foregroundMark x1="41198" y1="25833" x2="41198" y2="25833"/>
                        <a14:foregroundMark x1="45469" y1="80417" x2="45469" y2="80417"/>
                        <a14:foregroundMark x1="48229" y1="83833" x2="48229" y2="83833"/>
                        <a14:foregroundMark x1="22708" y1="44917" x2="22708" y2="44917"/>
                        <a14:foregroundMark x1="23698" y1="44500" x2="23698" y2="44500"/>
                        <a14:foregroundMark x1="25052" y1="43667" x2="25052" y2="43667"/>
                        <a14:foregroundMark x1="27396" y1="42833" x2="27396" y2="42833"/>
                        <a14:foregroundMark x1="28333" y1="42167" x2="28333" y2="42167"/>
                        <a14:foregroundMark x1="26198" y1="43167" x2="26198" y2="43167"/>
                        <a14:foregroundMark x1="24323" y1="44167" x2="24323" y2="44167"/>
                        <a14:foregroundMark x1="33854" y1="40000" x2="33854" y2="40000"/>
                        <a14:foregroundMark x1="38698" y1="37833" x2="38698" y2="37833"/>
                        <a14:foregroundMark x1="40573" y1="37500" x2="40573" y2="37500"/>
                        <a14:foregroundMark x1="33229" y1="40000" x2="33229" y2="40000"/>
                        <a14:foregroundMark x1="16563" y1="49083" x2="16563" y2="49083"/>
                        <a14:foregroundMark x1="18177" y1="47250" x2="18177" y2="47250"/>
                        <a14:foregroundMark x1="21406" y1="45583" x2="21406" y2="45583"/>
                        <a14:foregroundMark x1="26875" y1="42750" x2="26875" y2="42750"/>
                        <a14:foregroundMark x1="59948" y1="32667" x2="59948" y2="32667"/>
                        <a14:foregroundMark x1="89219" y1="41417" x2="89219" y2="41417"/>
                        <a14:foregroundMark x1="90000" y1="42500" x2="90000" y2="42500"/>
                        <a14:foregroundMark x1="87865" y1="58667" x2="87865" y2="58667"/>
                        <a14:foregroundMark x1="88750" y1="58750" x2="88750" y2="58750"/>
                        <a14:foregroundMark x1="88385" y1="40583" x2="88385" y2="40583"/>
                        <a14:foregroundMark x1="89844" y1="43750" x2="89844" y2="43750"/>
                        <a14:foregroundMark x1="90052" y1="44667" x2="90052" y2="44667"/>
                        <a14:foregroundMark x1="82917" y1="38667" x2="82917" y2="38667"/>
                        <a14:foregroundMark x1="82083" y1="38750" x2="82083" y2="38750"/>
                        <a14:foregroundMark x1="80469" y1="38583" x2="80469" y2="38583"/>
                        <a14:foregroundMark x1="79063" y1="38500" x2="79063" y2="38500"/>
                        <a14:foregroundMark x1="79792" y1="38667" x2="79792" y2="38667"/>
                        <a14:foregroundMark x1="75469" y1="38250" x2="75469" y2="38250"/>
                        <a14:foregroundMark x1="72552" y1="37667" x2="72552" y2="37667"/>
                        <a14:foregroundMark x1="72344" y1="35250" x2="72344" y2="35250"/>
                        <a14:foregroundMark x1="72344" y1="33833" x2="72344" y2="33833"/>
                        <a14:foregroundMark x1="72396" y1="32500" x2="72396" y2="32500"/>
                        <a14:foregroundMark x1="72292" y1="34333" x2="72292" y2="34333"/>
                        <a14:foregroundMark x1="72240" y1="36167" x2="72240" y2="36167"/>
                        <a14:foregroundMark x1="56667" y1="31167" x2="56667" y2="31167"/>
                        <a14:foregroundMark x1="55104" y1="31333" x2="55104" y2="31333"/>
                      </a14:backgroundRemoval>
                    </a14:imgEffect>
                  </a14:imgLayer>
                </a14:imgProps>
              </a:ext>
              <a:ext uri="{28A0092B-C50C-407E-A947-70E740481C1C}">
                <a14:useLocalDpi xmlns:a14="http://schemas.microsoft.com/office/drawing/2010/main" val="0"/>
              </a:ext>
            </a:extLst>
          </a:blip>
          <a:srcRect l="6430" t="18285" r="8627" b="15628"/>
          <a:stretch/>
        </p:blipFill>
        <p:spPr bwMode="auto">
          <a:xfrm>
            <a:off x="406685" y="1900305"/>
            <a:ext cx="3168619" cy="1540776"/>
          </a:xfrm>
          <a:prstGeom prst="rect">
            <a:avLst/>
          </a:prstGeom>
          <a:noFill/>
          <a:extLst>
            <a:ext uri="{909E8E84-426E-40DD-AFC4-6F175D3DCCD1}">
              <a14:hiddenFill xmlns:a14="http://schemas.microsoft.com/office/drawing/2010/main">
                <a:solidFill>
                  <a:srgbClr val="FFFFFF"/>
                </a:solidFill>
              </a14:hiddenFill>
            </a:ext>
          </a:extLst>
        </p:spPr>
      </p:pic>
      <p:sp>
        <p:nvSpPr>
          <p:cNvPr id="8" name="Title 7">
            <a:extLst>
              <a:ext uri="{FF2B5EF4-FFF2-40B4-BE49-F238E27FC236}">
                <a16:creationId xmlns:a16="http://schemas.microsoft.com/office/drawing/2014/main" id="{C8D5025C-E14C-E616-9B40-7D94CB19B2BB}"/>
              </a:ext>
            </a:extLst>
          </p:cNvPr>
          <p:cNvSpPr>
            <a:spLocks noGrp="1"/>
          </p:cNvSpPr>
          <p:nvPr>
            <p:ph type="title"/>
          </p:nvPr>
        </p:nvSpPr>
        <p:spPr/>
        <p:txBody>
          <a:bodyPr vert="horz"/>
          <a:lstStyle/>
          <a:p>
            <a:r>
              <a:rPr lang="en-US"/>
              <a:t>Armored Vehicles and MBTs</a:t>
            </a:r>
          </a:p>
        </p:txBody>
      </p:sp>
      <p:grpSp>
        <p:nvGrpSpPr>
          <p:cNvPr id="19461" name="Group 19460">
            <a:extLst>
              <a:ext uri="{FF2B5EF4-FFF2-40B4-BE49-F238E27FC236}">
                <a16:creationId xmlns:a16="http://schemas.microsoft.com/office/drawing/2014/main" id="{B54CEFDA-04A4-6EE5-4870-8D087B631209}"/>
              </a:ext>
            </a:extLst>
          </p:cNvPr>
          <p:cNvGrpSpPr/>
          <p:nvPr/>
        </p:nvGrpSpPr>
        <p:grpSpPr>
          <a:xfrm>
            <a:off x="5211198" y="5914902"/>
            <a:ext cx="3028657" cy="640080"/>
            <a:chOff x="5096898" y="5317808"/>
            <a:chExt cx="3028657" cy="640080"/>
          </a:xfrm>
        </p:grpSpPr>
        <p:sp>
          <p:nvSpPr>
            <p:cNvPr id="74" name="TextBox 73">
              <a:extLst>
                <a:ext uri="{FF2B5EF4-FFF2-40B4-BE49-F238E27FC236}">
                  <a16:creationId xmlns:a16="http://schemas.microsoft.com/office/drawing/2014/main" id="{C28B3245-105E-3952-4AAE-4D5D230ED7D7}"/>
                </a:ext>
              </a:extLst>
            </p:cNvPr>
            <p:cNvSpPr txBox="1"/>
            <p:nvPr/>
          </p:nvSpPr>
          <p:spPr>
            <a:xfrm>
              <a:off x="5744839" y="5398827"/>
              <a:ext cx="1835658"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IALNHPK /</a:t>
              </a:r>
              <a:r>
                <a:rPr kumimoji="0" lang="en-US" sz="1200" b="0" i="0" u="none" strike="noStrike" kern="1200" cap="none" spc="0" normalizeH="0" baseline="0" noProof="0">
                  <a:ln>
                    <a:noFill/>
                  </a:ln>
                  <a:solidFill>
                    <a:srgbClr val="00ACEC"/>
                  </a:solidFill>
                  <a:effectLst/>
                  <a:uLnTx/>
                  <a:uFillTx/>
                  <a:latin typeface="Arial" panose="020B0604020202020204"/>
                  <a:ea typeface="+mn-ea"/>
                  <a:cs typeface="Arial" pitchFamily="34" charset="0"/>
                </a:rPr>
                <a:t> </a:t>
              </a: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up to 400A</a:t>
              </a:r>
            </a:p>
          </p:txBody>
        </p:sp>
        <p:grpSp>
          <p:nvGrpSpPr>
            <p:cNvPr id="127" name="Group 126">
              <a:extLst>
                <a:ext uri="{FF2B5EF4-FFF2-40B4-BE49-F238E27FC236}">
                  <a16:creationId xmlns:a16="http://schemas.microsoft.com/office/drawing/2014/main" id="{BBF37E49-1067-C5DC-75BD-F3D732677354}"/>
                </a:ext>
              </a:extLst>
            </p:cNvPr>
            <p:cNvGrpSpPr/>
            <p:nvPr/>
          </p:nvGrpSpPr>
          <p:grpSpPr>
            <a:xfrm>
              <a:off x="5096898" y="5317808"/>
              <a:ext cx="3028657" cy="640080"/>
              <a:chOff x="5285494" y="5317808"/>
              <a:chExt cx="3028657" cy="640080"/>
            </a:xfrm>
          </p:grpSpPr>
          <p:grpSp>
            <p:nvGrpSpPr>
              <p:cNvPr id="42" name="Group 41">
                <a:extLst>
                  <a:ext uri="{FF2B5EF4-FFF2-40B4-BE49-F238E27FC236}">
                    <a16:creationId xmlns:a16="http://schemas.microsoft.com/office/drawing/2014/main" id="{F6D4FA6E-26D5-44A8-F310-FB74C6139A5D}"/>
                  </a:ext>
                </a:extLst>
              </p:cNvPr>
              <p:cNvGrpSpPr/>
              <p:nvPr/>
            </p:nvGrpSpPr>
            <p:grpSpPr>
              <a:xfrm>
                <a:off x="5285494" y="5317808"/>
                <a:ext cx="3028657" cy="640080"/>
                <a:chOff x="6922167" y="1715149"/>
                <a:chExt cx="3028657" cy="640080"/>
              </a:xfrm>
            </p:grpSpPr>
            <p:cxnSp>
              <p:nvCxnSpPr>
                <p:cNvPr id="43" name="Straight Connector 42">
                  <a:extLst>
                    <a:ext uri="{FF2B5EF4-FFF2-40B4-BE49-F238E27FC236}">
                      <a16:creationId xmlns:a16="http://schemas.microsoft.com/office/drawing/2014/main" id="{515CD9D7-816F-85EF-FA40-C3EFAAD099AD}"/>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44" name="Oval 43">
                  <a:extLst>
                    <a:ext uri="{FF2B5EF4-FFF2-40B4-BE49-F238E27FC236}">
                      <a16:creationId xmlns:a16="http://schemas.microsoft.com/office/drawing/2014/main" id="{32B1E8F2-E4A4-66D7-743D-E8F7EBBD678D}"/>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81" name="Picture 2" descr="Risultati immagini per IAL Airpax">
                <a:extLst>
                  <a:ext uri="{FF2B5EF4-FFF2-40B4-BE49-F238E27FC236}">
                    <a16:creationId xmlns:a16="http://schemas.microsoft.com/office/drawing/2014/main" id="{F5EE2DD0-09BF-B4A3-2D65-A94458AEDF43}"/>
                  </a:ext>
                </a:extLst>
              </p:cNvPr>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5385104" y="5449232"/>
                <a:ext cx="428648" cy="400605"/>
              </a:xfrm>
              <a:prstGeom prst="rect">
                <a:avLst/>
              </a:prstGeom>
              <a:noFill/>
              <a:ln>
                <a:noFill/>
              </a:ln>
              <a:extLst>
                <a:ext uri="{909E8E84-426E-40DD-AFC4-6F175D3DCCD1}">
                  <a14:hiddenFill xmlns:a14="http://schemas.microsoft.com/office/drawing/2010/main">
                    <a:solidFill>
                      <a:srgbClr val="FFFFFF"/>
                    </a:solidFill>
                  </a14:hiddenFill>
                </a:ext>
              </a:extLst>
            </p:spPr>
          </p:pic>
        </p:grpSp>
      </p:grpSp>
      <p:grpSp>
        <p:nvGrpSpPr>
          <p:cNvPr id="19456" name="Group 19455">
            <a:extLst>
              <a:ext uri="{FF2B5EF4-FFF2-40B4-BE49-F238E27FC236}">
                <a16:creationId xmlns:a16="http://schemas.microsoft.com/office/drawing/2014/main" id="{AAF0A60A-5999-71CD-2C61-3C5FB4DDAE97}"/>
              </a:ext>
            </a:extLst>
          </p:cNvPr>
          <p:cNvGrpSpPr/>
          <p:nvPr/>
        </p:nvGrpSpPr>
        <p:grpSpPr>
          <a:xfrm>
            <a:off x="8565937" y="2778080"/>
            <a:ext cx="3106796" cy="640080"/>
            <a:chOff x="8460657" y="2180986"/>
            <a:chExt cx="3106796" cy="640080"/>
          </a:xfrm>
        </p:grpSpPr>
        <p:grpSp>
          <p:nvGrpSpPr>
            <p:cNvPr id="48" name="Group 47">
              <a:extLst>
                <a:ext uri="{FF2B5EF4-FFF2-40B4-BE49-F238E27FC236}">
                  <a16:creationId xmlns:a16="http://schemas.microsoft.com/office/drawing/2014/main" id="{F2A20F70-9C08-9FC7-D647-C92862EBB092}"/>
                </a:ext>
              </a:extLst>
            </p:cNvPr>
            <p:cNvGrpSpPr/>
            <p:nvPr/>
          </p:nvGrpSpPr>
          <p:grpSpPr>
            <a:xfrm>
              <a:off x="8460657" y="2180986"/>
              <a:ext cx="3028657" cy="640080"/>
              <a:chOff x="6922167" y="1715149"/>
              <a:chExt cx="3028657" cy="640080"/>
            </a:xfrm>
          </p:grpSpPr>
          <p:cxnSp>
            <p:nvCxnSpPr>
              <p:cNvPr id="49" name="Straight Connector 48">
                <a:extLst>
                  <a:ext uri="{FF2B5EF4-FFF2-40B4-BE49-F238E27FC236}">
                    <a16:creationId xmlns:a16="http://schemas.microsoft.com/office/drawing/2014/main" id="{AFA53102-0D22-33D6-DD52-9CB274D1A8FF}"/>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50" name="Oval 49">
                <a:extLst>
                  <a:ext uri="{FF2B5EF4-FFF2-40B4-BE49-F238E27FC236}">
                    <a16:creationId xmlns:a16="http://schemas.microsoft.com/office/drawing/2014/main" id="{A84B2CD2-1A73-9995-B92E-FFE4DBAA8B5D}"/>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83" name="TextBox 82">
              <a:extLst>
                <a:ext uri="{FF2B5EF4-FFF2-40B4-BE49-F238E27FC236}">
                  <a16:creationId xmlns:a16="http://schemas.microsoft.com/office/drawing/2014/main" id="{D9FD6387-CF77-3865-4220-324CD4A696BA}"/>
                </a:ext>
              </a:extLst>
            </p:cNvPr>
            <p:cNvSpPr txBox="1"/>
            <p:nvPr/>
          </p:nvSpPr>
          <p:spPr>
            <a:xfrm>
              <a:off x="9091717" y="2303874"/>
              <a:ext cx="2475736"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IAG, IUG, IEL, LEJ /</a:t>
              </a:r>
              <a:r>
                <a:rPr kumimoji="0" lang="en-US" sz="1200" b="0" i="0" u="none" strike="noStrike" kern="1200" cap="none" spc="0" normalizeH="0" baseline="0" noProof="0">
                  <a:ln>
                    <a:noFill/>
                  </a:ln>
                  <a:solidFill>
                    <a:srgbClr val="00ACEC"/>
                  </a:solidFill>
                  <a:effectLst/>
                  <a:uLnTx/>
                  <a:uFillTx/>
                  <a:latin typeface="Arial" panose="020B0604020202020204"/>
                  <a:ea typeface="+mn-ea"/>
                  <a:cs typeface="Arial" pitchFamily="34" charset="0"/>
                </a:rPr>
                <a:t> </a:t>
              </a: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up to 200A</a:t>
              </a:r>
            </a:p>
          </p:txBody>
        </p:sp>
        <p:pic>
          <p:nvPicPr>
            <p:cNvPr id="84" name="Picture 83" descr="Product image of IAG Series Magnetic Circuit Breaker 3">
              <a:extLst>
                <a:ext uri="{FF2B5EF4-FFF2-40B4-BE49-F238E27FC236}">
                  <a16:creationId xmlns:a16="http://schemas.microsoft.com/office/drawing/2014/main" id="{0A270B97-DC79-B792-BC90-549B928AB006}"/>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576377" y="2280094"/>
              <a:ext cx="390599" cy="390599"/>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19457" name="Group 19456">
            <a:extLst>
              <a:ext uri="{FF2B5EF4-FFF2-40B4-BE49-F238E27FC236}">
                <a16:creationId xmlns:a16="http://schemas.microsoft.com/office/drawing/2014/main" id="{82D4094D-9397-B43F-5580-7A7ED54B4CF4}"/>
              </a:ext>
            </a:extLst>
          </p:cNvPr>
          <p:cNvGrpSpPr/>
          <p:nvPr/>
        </p:nvGrpSpPr>
        <p:grpSpPr>
          <a:xfrm>
            <a:off x="8565937" y="3782895"/>
            <a:ext cx="3028657" cy="640080"/>
            <a:chOff x="8451637" y="3203291"/>
            <a:chExt cx="3028657" cy="640080"/>
          </a:xfrm>
        </p:grpSpPr>
        <p:grpSp>
          <p:nvGrpSpPr>
            <p:cNvPr id="36" name="Group 35">
              <a:extLst>
                <a:ext uri="{FF2B5EF4-FFF2-40B4-BE49-F238E27FC236}">
                  <a16:creationId xmlns:a16="http://schemas.microsoft.com/office/drawing/2014/main" id="{8AC05247-AE64-6B6C-14B7-07BABC88BF5D}"/>
                </a:ext>
              </a:extLst>
            </p:cNvPr>
            <p:cNvGrpSpPr/>
            <p:nvPr/>
          </p:nvGrpSpPr>
          <p:grpSpPr>
            <a:xfrm>
              <a:off x="8451637" y="3203291"/>
              <a:ext cx="3028657" cy="640080"/>
              <a:chOff x="6922167" y="1715149"/>
              <a:chExt cx="3028657" cy="640080"/>
            </a:xfrm>
          </p:grpSpPr>
          <p:cxnSp>
            <p:nvCxnSpPr>
              <p:cNvPr id="37" name="Straight Connector 36">
                <a:extLst>
                  <a:ext uri="{FF2B5EF4-FFF2-40B4-BE49-F238E27FC236}">
                    <a16:creationId xmlns:a16="http://schemas.microsoft.com/office/drawing/2014/main" id="{2C7A611D-42C1-A543-CF95-5A57008EAFEC}"/>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38" name="Oval 37">
                <a:extLst>
                  <a:ext uri="{FF2B5EF4-FFF2-40B4-BE49-F238E27FC236}">
                    <a16:creationId xmlns:a16="http://schemas.microsoft.com/office/drawing/2014/main" id="{743D7287-03BC-17E9-9566-C6DF120B17F8}"/>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86" name="TextBox 85">
              <a:extLst>
                <a:ext uri="{FF2B5EF4-FFF2-40B4-BE49-F238E27FC236}">
                  <a16:creationId xmlns:a16="http://schemas.microsoft.com/office/drawing/2014/main" id="{7814B4C3-F391-5C81-F133-5F2861CDF2A6}"/>
                </a:ext>
              </a:extLst>
            </p:cNvPr>
            <p:cNvSpPr txBox="1"/>
            <p:nvPr/>
          </p:nvSpPr>
          <p:spPr>
            <a:xfrm>
              <a:off x="9091717" y="3317267"/>
              <a:ext cx="2137410"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JAE (2 poles) /</a:t>
              </a:r>
              <a:r>
                <a:rPr kumimoji="0" lang="en-US" sz="1200" b="0" i="0" u="none" strike="noStrike" kern="1200" cap="none" spc="0" normalizeH="0" baseline="0" noProof="0">
                  <a:ln>
                    <a:noFill/>
                  </a:ln>
                  <a:solidFill>
                    <a:srgbClr val="00ACEC"/>
                  </a:solidFill>
                  <a:effectLst/>
                  <a:uLnTx/>
                  <a:uFillTx/>
                  <a:latin typeface="Arial" panose="020B0604020202020204"/>
                  <a:ea typeface="+mn-ea"/>
                  <a:cs typeface="Arial" pitchFamily="34" charset="0"/>
                </a:rPr>
                <a:t> </a:t>
              </a: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up to 500A</a:t>
              </a:r>
            </a:p>
          </p:txBody>
        </p:sp>
        <p:pic>
          <p:nvPicPr>
            <p:cNvPr id="88" name="Picture 87">
              <a:extLst>
                <a:ext uri="{FF2B5EF4-FFF2-40B4-BE49-F238E27FC236}">
                  <a16:creationId xmlns:a16="http://schemas.microsoft.com/office/drawing/2014/main" id="{3D1D08D8-E7E1-3D89-F248-154839448C87}"/>
                </a:ext>
              </a:extLst>
            </p:cNvPr>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8602233" y="3304318"/>
              <a:ext cx="356928" cy="397145"/>
            </a:xfrm>
            <a:prstGeom prst="rect">
              <a:avLst/>
            </a:prstGeom>
            <a:ln>
              <a:noFill/>
            </a:ln>
          </p:spPr>
        </p:pic>
      </p:grpSp>
      <p:grpSp>
        <p:nvGrpSpPr>
          <p:cNvPr id="19463" name="Group 19462">
            <a:extLst>
              <a:ext uri="{FF2B5EF4-FFF2-40B4-BE49-F238E27FC236}">
                <a16:creationId xmlns:a16="http://schemas.microsoft.com/office/drawing/2014/main" id="{3C2120CD-6E19-7397-DFDB-26A63E4351DE}"/>
              </a:ext>
            </a:extLst>
          </p:cNvPr>
          <p:cNvGrpSpPr/>
          <p:nvPr/>
        </p:nvGrpSpPr>
        <p:grpSpPr>
          <a:xfrm>
            <a:off x="4869142" y="1762972"/>
            <a:ext cx="5930403" cy="4669633"/>
            <a:chOff x="4754842" y="1165878"/>
            <a:chExt cx="5930403" cy="4669633"/>
          </a:xfrm>
        </p:grpSpPr>
        <p:cxnSp>
          <p:nvCxnSpPr>
            <p:cNvPr id="80" name="Straight Connector 79"/>
            <p:cNvCxnSpPr/>
            <p:nvPr/>
          </p:nvCxnSpPr>
          <p:spPr>
            <a:xfrm>
              <a:off x="4754842" y="1661707"/>
              <a:ext cx="0" cy="4173804"/>
            </a:xfrm>
            <a:prstGeom prst="line">
              <a:avLst/>
            </a:prstGeom>
            <a:ln w="12700">
              <a:solidFill>
                <a:srgbClr val="00ACEC"/>
              </a:solidFill>
              <a:prstDash val="solid"/>
            </a:ln>
            <a:effectLst/>
          </p:spPr>
          <p:style>
            <a:lnRef idx="2">
              <a:schemeClr val="accent1"/>
            </a:lnRef>
            <a:fillRef idx="0">
              <a:schemeClr val="accent1"/>
            </a:fillRef>
            <a:effectRef idx="1">
              <a:schemeClr val="accent1"/>
            </a:effectRef>
            <a:fontRef idx="minor">
              <a:schemeClr val="tx1"/>
            </a:fontRef>
          </p:style>
        </p:cxnSp>
        <p:sp>
          <p:nvSpPr>
            <p:cNvPr id="104" name="TextBox 103"/>
            <p:cNvSpPr txBox="1"/>
            <p:nvPr/>
          </p:nvSpPr>
          <p:spPr>
            <a:xfrm>
              <a:off x="7521192" y="1165878"/>
              <a:ext cx="2189294" cy="369332"/>
            </a:xfrm>
            <a:prstGeom prst="rect">
              <a:avLst/>
            </a:prstGeom>
            <a:noFill/>
            <a:ln>
              <a:noFill/>
            </a:ln>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sz="18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Typical Products</a:t>
              </a:r>
              <a:endParaRPr kumimoji="0" lang="en-US" sz="1800" b="1" i="0" u="none" strike="noStrike" kern="1200" cap="none" spc="0" normalizeH="0" baseline="0" noProof="0">
                <a:ln>
                  <a:noFill/>
                </a:ln>
                <a:solidFill>
                  <a:srgbClr val="00ACEC"/>
                </a:solidFill>
                <a:effectLst/>
                <a:uLnTx/>
                <a:uFillTx/>
                <a:latin typeface="Arial" panose="020B0604020202020204"/>
                <a:ea typeface="+mn-ea"/>
                <a:cs typeface="Arial" pitchFamily="34" charset="0"/>
              </a:endParaRPr>
            </a:p>
          </p:txBody>
        </p:sp>
        <p:grpSp>
          <p:nvGrpSpPr>
            <p:cNvPr id="123" name="Group 122">
              <a:extLst>
                <a:ext uri="{FF2B5EF4-FFF2-40B4-BE49-F238E27FC236}">
                  <a16:creationId xmlns:a16="http://schemas.microsoft.com/office/drawing/2014/main" id="{C46A2E98-C716-7BCA-8FA0-443A746386CF}"/>
                </a:ext>
              </a:extLst>
            </p:cNvPr>
            <p:cNvGrpSpPr/>
            <p:nvPr/>
          </p:nvGrpSpPr>
          <p:grpSpPr>
            <a:xfrm>
              <a:off x="5096898" y="1606602"/>
              <a:ext cx="3028657" cy="640080"/>
              <a:chOff x="5337933" y="1580265"/>
              <a:chExt cx="3028657" cy="640080"/>
            </a:xfrm>
          </p:grpSpPr>
          <p:pic>
            <p:nvPicPr>
              <p:cNvPr id="24" name="Picture 2" descr="Risultati immagini per M39019 Airpax">
                <a:extLst>
                  <a:ext uri="{FF2B5EF4-FFF2-40B4-BE49-F238E27FC236}">
                    <a16:creationId xmlns:a16="http://schemas.microsoft.com/office/drawing/2014/main" id="{48FD4113-A191-05F0-17E2-D77F7F3B45AC}"/>
                  </a:ext>
                </a:extLst>
              </p:cNvPr>
              <p:cNvPicPr>
                <a:picLocks noChangeAspect="1" noChangeArrowheads="1"/>
              </p:cNvPicPr>
              <p:nvPr/>
            </p:nvPicPr>
            <p:blipFill>
              <a:blip r:embed="rId11" cstate="screen">
                <a:extLst>
                  <a:ext uri="{28A0092B-C50C-407E-A947-70E740481C1C}">
                    <a14:useLocalDpi xmlns:a14="http://schemas.microsoft.com/office/drawing/2010/main" val="0"/>
                  </a:ext>
                </a:extLst>
              </a:blip>
              <a:srcRect/>
              <a:stretch>
                <a:fillRect/>
              </a:stretch>
            </p:blipFill>
            <p:spPr bwMode="auto">
              <a:xfrm>
                <a:off x="5456587" y="1663976"/>
                <a:ext cx="402773" cy="448157"/>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122" name="Group 121">
                <a:extLst>
                  <a:ext uri="{FF2B5EF4-FFF2-40B4-BE49-F238E27FC236}">
                    <a16:creationId xmlns:a16="http://schemas.microsoft.com/office/drawing/2014/main" id="{56729A18-D45D-5230-C4EF-71CFFE08FE83}"/>
                  </a:ext>
                </a:extLst>
              </p:cNvPr>
              <p:cNvGrpSpPr/>
              <p:nvPr/>
            </p:nvGrpSpPr>
            <p:grpSpPr>
              <a:xfrm>
                <a:off x="5337933" y="1580265"/>
                <a:ext cx="3028657" cy="640080"/>
                <a:chOff x="5337933" y="1580265"/>
                <a:chExt cx="3028657" cy="640080"/>
              </a:xfrm>
            </p:grpSpPr>
            <p:grpSp>
              <p:nvGrpSpPr>
                <p:cNvPr id="19" name="Group 18">
                  <a:extLst>
                    <a:ext uri="{FF2B5EF4-FFF2-40B4-BE49-F238E27FC236}">
                      <a16:creationId xmlns:a16="http://schemas.microsoft.com/office/drawing/2014/main" id="{18E21359-B06E-E410-D43C-B168354B0CFC}"/>
                    </a:ext>
                  </a:extLst>
                </p:cNvPr>
                <p:cNvGrpSpPr/>
                <p:nvPr/>
              </p:nvGrpSpPr>
              <p:grpSpPr>
                <a:xfrm>
                  <a:off x="5337933" y="1580265"/>
                  <a:ext cx="3028657" cy="640080"/>
                  <a:chOff x="6922167" y="1715149"/>
                  <a:chExt cx="3028657" cy="640080"/>
                </a:xfrm>
              </p:grpSpPr>
              <p:cxnSp>
                <p:nvCxnSpPr>
                  <p:cNvPr id="20" name="Straight Connector 19">
                    <a:extLst>
                      <a:ext uri="{FF2B5EF4-FFF2-40B4-BE49-F238E27FC236}">
                        <a16:creationId xmlns:a16="http://schemas.microsoft.com/office/drawing/2014/main" id="{AE2040FE-F079-9D77-024E-2D73F7CBA84E}"/>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23" name="Oval 22">
                    <a:extLst>
                      <a:ext uri="{FF2B5EF4-FFF2-40B4-BE49-F238E27FC236}">
                        <a16:creationId xmlns:a16="http://schemas.microsoft.com/office/drawing/2014/main" id="{6E761D88-2EEC-3A34-E3CB-0A8B8E6DDE84}"/>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9" name="TextBox 28">
                  <a:extLst>
                    <a:ext uri="{FF2B5EF4-FFF2-40B4-BE49-F238E27FC236}">
                      <a16:creationId xmlns:a16="http://schemas.microsoft.com/office/drawing/2014/main" id="{967CD7D9-BACD-2914-CAA2-E78932DEB907}"/>
                    </a:ext>
                  </a:extLst>
                </p:cNvPr>
                <p:cNvSpPr txBox="1"/>
                <p:nvPr/>
              </p:nvSpPr>
              <p:spPr>
                <a:xfrm>
                  <a:off x="5978013" y="1686682"/>
                  <a:ext cx="1736523"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AP, M39019/</a:t>
                  </a:r>
                  <a:r>
                    <a:rPr kumimoji="0" lang="en-US" sz="1200" b="0" i="0" u="none" strike="noStrike" kern="1200" cap="none" spc="0" normalizeH="0" baseline="0" noProof="0">
                      <a:ln>
                        <a:noFill/>
                      </a:ln>
                      <a:solidFill>
                        <a:srgbClr val="00ACEC"/>
                      </a:solidFill>
                      <a:effectLst/>
                      <a:uLnTx/>
                      <a:uFillTx/>
                      <a:latin typeface="Arial" panose="020B0604020202020204"/>
                      <a:ea typeface="+mn-ea"/>
                      <a:cs typeface="Arial" pitchFamily="34" charset="0"/>
                    </a:rPr>
                    <a:t> </a:t>
                  </a: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0.05-20A</a:t>
                  </a:r>
                </a:p>
              </p:txBody>
            </p:sp>
          </p:grpSp>
        </p:grpSp>
        <p:grpSp>
          <p:nvGrpSpPr>
            <p:cNvPr id="124" name="Group 123">
              <a:extLst>
                <a:ext uri="{FF2B5EF4-FFF2-40B4-BE49-F238E27FC236}">
                  <a16:creationId xmlns:a16="http://schemas.microsoft.com/office/drawing/2014/main" id="{A78AAD8E-5712-4558-BFEB-46B9FE69D728}"/>
                </a:ext>
              </a:extLst>
            </p:cNvPr>
            <p:cNvGrpSpPr/>
            <p:nvPr/>
          </p:nvGrpSpPr>
          <p:grpSpPr>
            <a:xfrm>
              <a:off x="5096898" y="2534404"/>
              <a:ext cx="3028657" cy="640080"/>
              <a:chOff x="5293243" y="2501026"/>
              <a:chExt cx="3028657" cy="640080"/>
            </a:xfrm>
          </p:grpSpPr>
          <p:grpSp>
            <p:nvGrpSpPr>
              <p:cNvPr id="25" name="Group 24">
                <a:extLst>
                  <a:ext uri="{FF2B5EF4-FFF2-40B4-BE49-F238E27FC236}">
                    <a16:creationId xmlns:a16="http://schemas.microsoft.com/office/drawing/2014/main" id="{DEBF8D85-5E7E-B288-B901-036DAE8C0FB9}"/>
                  </a:ext>
                </a:extLst>
              </p:cNvPr>
              <p:cNvGrpSpPr/>
              <p:nvPr/>
            </p:nvGrpSpPr>
            <p:grpSpPr>
              <a:xfrm>
                <a:off x="5293243" y="2501026"/>
                <a:ext cx="3028657" cy="640080"/>
                <a:chOff x="6922167" y="1715149"/>
                <a:chExt cx="3028657" cy="640080"/>
              </a:xfrm>
            </p:grpSpPr>
            <p:cxnSp>
              <p:nvCxnSpPr>
                <p:cNvPr id="26" name="Straight Connector 25">
                  <a:extLst>
                    <a:ext uri="{FF2B5EF4-FFF2-40B4-BE49-F238E27FC236}">
                      <a16:creationId xmlns:a16="http://schemas.microsoft.com/office/drawing/2014/main" id="{747B72E7-003F-E595-1AC7-647BABFB975F}"/>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1E1D6865-B90C-69A0-9097-3E47BBB2DA79}"/>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51" name="Picture 2" descr="Risultati immagini per IALN airpax">
                <a:extLst>
                  <a:ext uri="{FF2B5EF4-FFF2-40B4-BE49-F238E27FC236}">
                    <a16:creationId xmlns:a16="http://schemas.microsoft.com/office/drawing/2014/main" id="{44F1FFFE-EC14-7244-03D4-98460DF2C6DE}"/>
                  </a:ext>
                </a:extLst>
              </p:cNvPr>
              <p:cNvPicPr>
                <a:picLocks noChangeAspect="1" noChangeArrowheads="1"/>
              </p:cNvPicPr>
              <p:nvPr/>
            </p:nvPicPr>
            <p:blipFill rotWithShape="1">
              <a:blip r:embed="rId12" cstate="screen">
                <a:extLst>
                  <a:ext uri="{28A0092B-C50C-407E-A947-70E740481C1C}">
                    <a14:useLocalDpi xmlns:a14="http://schemas.microsoft.com/office/drawing/2010/main" val="0"/>
                  </a:ext>
                </a:extLst>
              </a:blip>
              <a:srcRect/>
              <a:stretch/>
            </p:blipFill>
            <p:spPr bwMode="auto">
              <a:xfrm>
                <a:off x="5441660" y="2634146"/>
                <a:ext cx="417700" cy="3738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53" name="TextBox 52">
                <a:extLst>
                  <a:ext uri="{FF2B5EF4-FFF2-40B4-BE49-F238E27FC236}">
                    <a16:creationId xmlns:a16="http://schemas.microsoft.com/office/drawing/2014/main" id="{1E0BF4A3-CBCF-347D-B431-10156C006AA8}"/>
                  </a:ext>
                </a:extLst>
              </p:cNvPr>
              <p:cNvSpPr txBox="1"/>
              <p:nvPr/>
            </p:nvSpPr>
            <p:spPr>
              <a:xfrm>
                <a:off x="5933323" y="2585268"/>
                <a:ext cx="1954530"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IAGN, M55629 /</a:t>
                </a:r>
                <a:r>
                  <a:rPr kumimoji="0" lang="en-US" sz="1200" b="0" i="0" u="none" strike="noStrike" kern="1200" cap="none" spc="0" normalizeH="0" baseline="0" noProof="0">
                    <a:ln>
                      <a:noFill/>
                    </a:ln>
                    <a:solidFill>
                      <a:srgbClr val="00ACEC"/>
                    </a:solidFill>
                    <a:effectLst/>
                    <a:uLnTx/>
                    <a:uFillTx/>
                    <a:latin typeface="Arial" panose="020B0604020202020204"/>
                    <a:ea typeface="+mn-ea"/>
                    <a:cs typeface="Arial" pitchFamily="34" charset="0"/>
                  </a:rPr>
                  <a:t> </a:t>
                </a: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0.05-50A</a:t>
                </a:r>
              </a:p>
            </p:txBody>
          </p:sp>
        </p:grpSp>
        <p:grpSp>
          <p:nvGrpSpPr>
            <p:cNvPr id="126" name="Group 125">
              <a:extLst>
                <a:ext uri="{FF2B5EF4-FFF2-40B4-BE49-F238E27FC236}">
                  <a16:creationId xmlns:a16="http://schemas.microsoft.com/office/drawing/2014/main" id="{E127FBB5-68F9-2744-3C08-D291013929E8}"/>
                </a:ext>
              </a:extLst>
            </p:cNvPr>
            <p:cNvGrpSpPr/>
            <p:nvPr/>
          </p:nvGrpSpPr>
          <p:grpSpPr>
            <a:xfrm>
              <a:off x="5096898" y="4390008"/>
              <a:ext cx="3028657" cy="640080"/>
              <a:chOff x="5267829" y="4397047"/>
              <a:chExt cx="3028657" cy="640080"/>
            </a:xfrm>
          </p:grpSpPr>
          <p:grpSp>
            <p:nvGrpSpPr>
              <p:cNvPr id="33" name="Group 32">
                <a:extLst>
                  <a:ext uri="{FF2B5EF4-FFF2-40B4-BE49-F238E27FC236}">
                    <a16:creationId xmlns:a16="http://schemas.microsoft.com/office/drawing/2014/main" id="{6696F723-B920-76DE-391B-0EFE40EA428A}"/>
                  </a:ext>
                </a:extLst>
              </p:cNvPr>
              <p:cNvGrpSpPr/>
              <p:nvPr/>
            </p:nvGrpSpPr>
            <p:grpSpPr>
              <a:xfrm>
                <a:off x="5267829" y="4397047"/>
                <a:ext cx="3028657" cy="640080"/>
                <a:chOff x="6922167" y="1715149"/>
                <a:chExt cx="3028657" cy="640080"/>
              </a:xfrm>
            </p:grpSpPr>
            <p:cxnSp>
              <p:nvCxnSpPr>
                <p:cNvPr id="34" name="Straight Connector 33">
                  <a:extLst>
                    <a:ext uri="{FF2B5EF4-FFF2-40B4-BE49-F238E27FC236}">
                      <a16:creationId xmlns:a16="http://schemas.microsoft.com/office/drawing/2014/main" id="{AA130213-3F69-3452-8E56-F928C6C8847D}"/>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35" name="Oval 34">
                  <a:extLst>
                    <a:ext uri="{FF2B5EF4-FFF2-40B4-BE49-F238E27FC236}">
                      <a16:creationId xmlns:a16="http://schemas.microsoft.com/office/drawing/2014/main" id="{F603A820-7364-FAE1-A0DF-CB4BEE03CEAA}"/>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69" name="TextBox 68">
                <a:extLst>
                  <a:ext uri="{FF2B5EF4-FFF2-40B4-BE49-F238E27FC236}">
                    <a16:creationId xmlns:a16="http://schemas.microsoft.com/office/drawing/2014/main" id="{A856558C-EEC4-BED4-9ABF-19632828EC97}"/>
                  </a:ext>
                </a:extLst>
              </p:cNvPr>
              <p:cNvSpPr txBox="1"/>
              <p:nvPr/>
            </p:nvSpPr>
            <p:spPr>
              <a:xfrm>
                <a:off x="5925574" y="4516826"/>
                <a:ext cx="1707603"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IALNHPK / 0.05-300A</a:t>
                </a:r>
              </a:p>
            </p:txBody>
          </p:sp>
          <p:pic>
            <p:nvPicPr>
              <p:cNvPr id="70" name="Picture 2" descr="Risultati immagini per IAL Airpax">
                <a:extLst>
                  <a:ext uri="{FF2B5EF4-FFF2-40B4-BE49-F238E27FC236}">
                    <a16:creationId xmlns:a16="http://schemas.microsoft.com/office/drawing/2014/main" id="{A91678AC-94C8-7927-DF7B-0498B7F82C85}"/>
                  </a:ext>
                </a:extLst>
              </p:cNvPr>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5356103" y="4520066"/>
                <a:ext cx="456361" cy="426505"/>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125" name="Group 124">
              <a:extLst>
                <a:ext uri="{FF2B5EF4-FFF2-40B4-BE49-F238E27FC236}">
                  <a16:creationId xmlns:a16="http://schemas.microsoft.com/office/drawing/2014/main" id="{F0000F60-9869-2FF3-D1F4-395C9197A202}"/>
                </a:ext>
              </a:extLst>
            </p:cNvPr>
            <p:cNvGrpSpPr/>
            <p:nvPr/>
          </p:nvGrpSpPr>
          <p:grpSpPr>
            <a:xfrm>
              <a:off x="5096898" y="3462206"/>
              <a:ext cx="3114081" cy="640080"/>
              <a:chOff x="5285700" y="3461146"/>
              <a:chExt cx="3114081" cy="640080"/>
            </a:xfrm>
          </p:grpSpPr>
          <p:grpSp>
            <p:nvGrpSpPr>
              <p:cNvPr id="30" name="Group 29">
                <a:extLst>
                  <a:ext uri="{FF2B5EF4-FFF2-40B4-BE49-F238E27FC236}">
                    <a16:creationId xmlns:a16="http://schemas.microsoft.com/office/drawing/2014/main" id="{24ACFED8-F564-30E2-32D3-B602F67179DD}"/>
                  </a:ext>
                </a:extLst>
              </p:cNvPr>
              <p:cNvGrpSpPr/>
              <p:nvPr/>
            </p:nvGrpSpPr>
            <p:grpSpPr>
              <a:xfrm>
                <a:off x="5285700" y="3461146"/>
                <a:ext cx="3028657" cy="640080"/>
                <a:chOff x="6922167" y="1715149"/>
                <a:chExt cx="3028657" cy="640080"/>
              </a:xfrm>
            </p:grpSpPr>
            <p:cxnSp>
              <p:nvCxnSpPr>
                <p:cNvPr id="31" name="Straight Connector 30">
                  <a:extLst>
                    <a:ext uri="{FF2B5EF4-FFF2-40B4-BE49-F238E27FC236}">
                      <a16:creationId xmlns:a16="http://schemas.microsoft.com/office/drawing/2014/main" id="{8882DC0A-360B-9372-A2EF-D75ADC78F52A}"/>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32" name="Oval 31">
                  <a:extLst>
                    <a:ext uri="{FF2B5EF4-FFF2-40B4-BE49-F238E27FC236}">
                      <a16:creationId xmlns:a16="http://schemas.microsoft.com/office/drawing/2014/main" id="{B0D198EB-4D2B-1B5A-3CE7-EBB6FB2D020B}"/>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66" name="TextBox 65">
                <a:extLst>
                  <a:ext uri="{FF2B5EF4-FFF2-40B4-BE49-F238E27FC236}">
                    <a16:creationId xmlns:a16="http://schemas.microsoft.com/office/drawing/2014/main" id="{5E923779-D552-87E9-29DA-873ECF6C2FEF}"/>
                  </a:ext>
                </a:extLst>
              </p:cNvPr>
              <p:cNvSpPr txBox="1"/>
              <p:nvPr/>
            </p:nvSpPr>
            <p:spPr>
              <a:xfrm>
                <a:off x="5933323" y="3545474"/>
                <a:ext cx="2466458"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IALN, IULN, M55629 /</a:t>
                </a:r>
                <a:r>
                  <a:rPr kumimoji="0" lang="en-US" sz="1200" b="0" i="0" u="none" strike="noStrike" kern="1200" cap="none" spc="0" normalizeH="0" baseline="0" noProof="0">
                    <a:ln>
                      <a:noFill/>
                    </a:ln>
                    <a:solidFill>
                      <a:srgbClr val="00ACEC"/>
                    </a:solidFill>
                    <a:effectLst/>
                    <a:uLnTx/>
                    <a:uFillTx/>
                    <a:latin typeface="Arial" panose="020B0604020202020204"/>
                    <a:ea typeface="+mn-ea"/>
                    <a:cs typeface="Arial" pitchFamily="34" charset="0"/>
                  </a:rPr>
                  <a:t> </a:t>
                </a: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0.05-100A</a:t>
                </a:r>
              </a:p>
            </p:txBody>
          </p:sp>
          <p:pic>
            <p:nvPicPr>
              <p:cNvPr id="71" name="Picture 2" descr="Risultati immagini per IALN airpax">
                <a:extLst>
                  <a:ext uri="{FF2B5EF4-FFF2-40B4-BE49-F238E27FC236}">
                    <a16:creationId xmlns:a16="http://schemas.microsoft.com/office/drawing/2014/main" id="{27A6849E-6A97-D9D8-6A54-52FCA3D6BCF0}"/>
                  </a:ext>
                </a:extLst>
              </p:cNvPr>
              <p:cNvPicPr>
                <a:picLocks noChangeAspect="1" noChangeArrowheads="1"/>
              </p:cNvPicPr>
              <p:nvPr/>
            </p:nvPicPr>
            <p:blipFill rotWithShape="1">
              <a:blip r:embed="rId12" cstate="screen">
                <a:extLst>
                  <a:ext uri="{28A0092B-C50C-407E-A947-70E740481C1C}">
                    <a14:useLocalDpi xmlns:a14="http://schemas.microsoft.com/office/drawing/2010/main" val="0"/>
                  </a:ext>
                </a:extLst>
              </a:blip>
              <a:srcRect/>
              <a:stretch/>
            </p:blipFill>
            <p:spPr bwMode="auto">
              <a:xfrm>
                <a:off x="5439440" y="3594266"/>
                <a:ext cx="417700" cy="373839"/>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96" name="TextBox 95">
              <a:extLst>
                <a:ext uri="{FF2B5EF4-FFF2-40B4-BE49-F238E27FC236}">
                  <a16:creationId xmlns:a16="http://schemas.microsoft.com/office/drawing/2014/main" id="{3064AFBF-561F-427E-56C2-88089C2FB42C}"/>
                </a:ext>
              </a:extLst>
            </p:cNvPr>
            <p:cNvSpPr txBox="1"/>
            <p:nvPr/>
          </p:nvSpPr>
          <p:spPr>
            <a:xfrm>
              <a:off x="9110199" y="4368548"/>
              <a:ext cx="1575046"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Mini 100/</a:t>
              </a:r>
              <a:r>
                <a:rPr kumimoji="0" lang="en-US" sz="1200" b="0" i="0" u="none" strike="noStrike" kern="1200" cap="none" spc="0" normalizeH="0" baseline="0" noProof="0">
                  <a:ln>
                    <a:noFill/>
                  </a:ln>
                  <a:solidFill>
                    <a:srgbClr val="00ACEC"/>
                  </a:solidFill>
                  <a:effectLst/>
                  <a:uLnTx/>
                  <a:uFillTx/>
                  <a:latin typeface="Arial" panose="020B0604020202020204"/>
                  <a:ea typeface="+mn-ea"/>
                  <a:cs typeface="Arial" pitchFamily="34" charset="0"/>
                </a:rPr>
                <a:t> </a:t>
              </a: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up to 25A</a:t>
              </a:r>
            </a:p>
          </p:txBody>
        </p:sp>
      </p:grpSp>
      <p:grpSp>
        <p:nvGrpSpPr>
          <p:cNvPr id="19459" name="Group 19458">
            <a:extLst>
              <a:ext uri="{FF2B5EF4-FFF2-40B4-BE49-F238E27FC236}">
                <a16:creationId xmlns:a16="http://schemas.microsoft.com/office/drawing/2014/main" id="{180FA8C7-64A8-EFCD-9579-DFD131700F08}"/>
              </a:ext>
            </a:extLst>
          </p:cNvPr>
          <p:cNvGrpSpPr/>
          <p:nvPr/>
        </p:nvGrpSpPr>
        <p:grpSpPr>
          <a:xfrm>
            <a:off x="8527200" y="4851667"/>
            <a:ext cx="3028657" cy="640080"/>
            <a:chOff x="8487796" y="4200023"/>
            <a:chExt cx="3028657" cy="640080"/>
          </a:xfrm>
        </p:grpSpPr>
        <p:grpSp>
          <p:nvGrpSpPr>
            <p:cNvPr id="39" name="Group 38">
              <a:extLst>
                <a:ext uri="{FF2B5EF4-FFF2-40B4-BE49-F238E27FC236}">
                  <a16:creationId xmlns:a16="http://schemas.microsoft.com/office/drawing/2014/main" id="{F550C445-9773-C721-8488-3D26DF225388}"/>
                </a:ext>
              </a:extLst>
            </p:cNvPr>
            <p:cNvGrpSpPr/>
            <p:nvPr/>
          </p:nvGrpSpPr>
          <p:grpSpPr>
            <a:xfrm>
              <a:off x="8487796" y="4200023"/>
              <a:ext cx="3028657" cy="640080"/>
              <a:chOff x="6922167" y="1715149"/>
              <a:chExt cx="3028657" cy="640080"/>
            </a:xfrm>
          </p:grpSpPr>
          <p:cxnSp>
            <p:nvCxnSpPr>
              <p:cNvPr id="40" name="Straight Connector 39">
                <a:extLst>
                  <a:ext uri="{FF2B5EF4-FFF2-40B4-BE49-F238E27FC236}">
                    <a16:creationId xmlns:a16="http://schemas.microsoft.com/office/drawing/2014/main" id="{D346A60D-9931-C39E-E18F-746A5B0EB097}"/>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41" name="Oval 40">
                <a:extLst>
                  <a:ext uri="{FF2B5EF4-FFF2-40B4-BE49-F238E27FC236}">
                    <a16:creationId xmlns:a16="http://schemas.microsoft.com/office/drawing/2014/main" id="{0CD38573-40A4-419C-924F-315C68BBDE3F}"/>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98" name="Picture 97">
              <a:extLst>
                <a:ext uri="{FF2B5EF4-FFF2-40B4-BE49-F238E27FC236}">
                  <a16:creationId xmlns:a16="http://schemas.microsoft.com/office/drawing/2014/main" id="{28FB857A-2B98-FD26-3B9C-4E36733EFE2D}"/>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9589" b="89954" l="5936" r="89954"/>
                      </a14:imgEffect>
                    </a14:imgLayer>
                  </a14:imgProps>
                </a:ext>
                <a:ext uri="{28A0092B-C50C-407E-A947-70E740481C1C}">
                  <a14:useLocalDpi xmlns:a14="http://schemas.microsoft.com/office/drawing/2010/main" val="0"/>
                </a:ext>
              </a:extLst>
            </a:blip>
            <a:stretch>
              <a:fillRect/>
            </a:stretch>
          </p:blipFill>
          <p:spPr>
            <a:xfrm>
              <a:off x="8545015" y="4237362"/>
              <a:ext cx="525643" cy="525643"/>
            </a:xfrm>
            <a:prstGeom prst="rect">
              <a:avLst/>
            </a:prstGeom>
            <a:ln>
              <a:noFill/>
            </a:ln>
          </p:spPr>
        </p:pic>
      </p:grpSp>
      <p:grpSp>
        <p:nvGrpSpPr>
          <p:cNvPr id="19460" name="Group 19459">
            <a:extLst>
              <a:ext uri="{FF2B5EF4-FFF2-40B4-BE49-F238E27FC236}">
                <a16:creationId xmlns:a16="http://schemas.microsoft.com/office/drawing/2014/main" id="{AFF587EF-9E18-12F0-A0A5-BD224010A122}"/>
              </a:ext>
            </a:extLst>
          </p:cNvPr>
          <p:cNvGrpSpPr/>
          <p:nvPr/>
        </p:nvGrpSpPr>
        <p:grpSpPr>
          <a:xfrm>
            <a:off x="8565937" y="5792525"/>
            <a:ext cx="3028657" cy="640080"/>
            <a:chOff x="8451637" y="5195431"/>
            <a:chExt cx="3028657" cy="640080"/>
          </a:xfrm>
        </p:grpSpPr>
        <p:grpSp>
          <p:nvGrpSpPr>
            <p:cNvPr id="45" name="Group 44">
              <a:extLst>
                <a:ext uri="{FF2B5EF4-FFF2-40B4-BE49-F238E27FC236}">
                  <a16:creationId xmlns:a16="http://schemas.microsoft.com/office/drawing/2014/main" id="{ED0C4269-355F-D97C-6EEC-87648B4B0219}"/>
                </a:ext>
              </a:extLst>
            </p:cNvPr>
            <p:cNvGrpSpPr/>
            <p:nvPr/>
          </p:nvGrpSpPr>
          <p:grpSpPr>
            <a:xfrm>
              <a:off x="8451637" y="5195431"/>
              <a:ext cx="3028657" cy="640080"/>
              <a:chOff x="6922167" y="1715149"/>
              <a:chExt cx="3028657" cy="640080"/>
            </a:xfrm>
          </p:grpSpPr>
          <p:cxnSp>
            <p:nvCxnSpPr>
              <p:cNvPr id="46" name="Straight Connector 45">
                <a:extLst>
                  <a:ext uri="{FF2B5EF4-FFF2-40B4-BE49-F238E27FC236}">
                    <a16:creationId xmlns:a16="http://schemas.microsoft.com/office/drawing/2014/main" id="{B8F1AD9E-D0EC-226D-E6B3-018EE268CAA3}"/>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47" name="Oval 46">
                <a:extLst>
                  <a:ext uri="{FF2B5EF4-FFF2-40B4-BE49-F238E27FC236}">
                    <a16:creationId xmlns:a16="http://schemas.microsoft.com/office/drawing/2014/main" id="{0F6F6BEA-D7BE-054D-1412-30FB5A53F738}"/>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14" name="TextBox 113">
              <a:extLst>
                <a:ext uri="{FF2B5EF4-FFF2-40B4-BE49-F238E27FC236}">
                  <a16:creationId xmlns:a16="http://schemas.microsoft.com/office/drawing/2014/main" id="{E16CFF95-58D2-8426-A5A9-FC3BC40BD98E}"/>
                </a:ext>
              </a:extLst>
            </p:cNvPr>
            <p:cNvSpPr txBox="1"/>
            <p:nvPr/>
          </p:nvSpPr>
          <p:spPr>
            <a:xfrm>
              <a:off x="9091717" y="5310730"/>
              <a:ext cx="2349840"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err="1">
                  <a:ln>
                    <a:noFill/>
                  </a:ln>
                  <a:solidFill>
                    <a:srgbClr val="00ACEC"/>
                  </a:solidFill>
                  <a:effectLst/>
                  <a:uLnTx/>
                  <a:uFillTx/>
                  <a:latin typeface="Arial" panose="020B0604020202020204"/>
                  <a:ea typeface="+mn-ea"/>
                  <a:cs typeface="Arial" pitchFamily="34" charset="0"/>
                </a:rPr>
                <a:t>MXxx</a:t>
              </a: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 Series / 48V, 150-1000A</a:t>
              </a:r>
            </a:p>
          </p:txBody>
        </p:sp>
        <p:pic>
          <p:nvPicPr>
            <p:cNvPr id="121" name="Picture 120">
              <a:extLst>
                <a:ext uri="{FF2B5EF4-FFF2-40B4-BE49-F238E27FC236}">
                  <a16:creationId xmlns:a16="http://schemas.microsoft.com/office/drawing/2014/main" id="{A084CCB5-0787-28EC-5733-A9BC1E43A323}"/>
                </a:ext>
              </a:extLst>
            </p:cNvPr>
            <p:cNvPicPr>
              <a:picLocks noChangeAspect="1"/>
            </p:cNvPicPr>
            <p:nvPr/>
          </p:nvPicPr>
          <p:blipFill>
            <a:blip r:embed="rId15"/>
            <a:stretch>
              <a:fillRect/>
            </a:stretch>
          </p:blipFill>
          <p:spPr>
            <a:xfrm>
              <a:off x="8545015" y="5317807"/>
              <a:ext cx="434897" cy="371589"/>
            </a:xfrm>
            <a:prstGeom prst="rect">
              <a:avLst/>
            </a:prstGeom>
          </p:spPr>
        </p:pic>
      </p:grpSp>
      <p:sp>
        <p:nvSpPr>
          <p:cNvPr id="19464" name="Title 7">
            <a:extLst>
              <a:ext uri="{FF2B5EF4-FFF2-40B4-BE49-F238E27FC236}">
                <a16:creationId xmlns:a16="http://schemas.microsoft.com/office/drawing/2014/main" id="{E30F086F-8402-E12A-36F5-27DCE9430D44}"/>
              </a:ext>
            </a:extLst>
          </p:cNvPr>
          <p:cNvSpPr txBox="1">
            <a:spLocks/>
          </p:cNvSpPr>
          <p:nvPr/>
        </p:nvSpPr>
        <p:spPr>
          <a:xfrm>
            <a:off x="323935" y="691173"/>
            <a:ext cx="11516360" cy="776288"/>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2800" b="1" kern="1200" spc="-150">
                <a:solidFill>
                  <a:schemeClr val="accent1"/>
                </a:solidFill>
                <a:latin typeface="+mj-lt"/>
                <a:ea typeface="+mj-ea"/>
                <a:cs typeface="+mj-cs"/>
              </a:defRPr>
            </a:lvl1pPr>
          </a:lstStyle>
          <a:p>
            <a:endParaRPr lang="en-US" sz="1600"/>
          </a:p>
        </p:txBody>
      </p:sp>
      <p:sp>
        <p:nvSpPr>
          <p:cNvPr id="19465" name="Title 7">
            <a:extLst>
              <a:ext uri="{FF2B5EF4-FFF2-40B4-BE49-F238E27FC236}">
                <a16:creationId xmlns:a16="http://schemas.microsoft.com/office/drawing/2014/main" id="{FBA5E5DB-3EC1-F6F7-2FE0-773EE9AD2BAB}"/>
              </a:ext>
            </a:extLst>
          </p:cNvPr>
          <p:cNvSpPr txBox="1">
            <a:spLocks/>
          </p:cNvSpPr>
          <p:nvPr/>
        </p:nvSpPr>
        <p:spPr>
          <a:xfrm>
            <a:off x="337820" y="679495"/>
            <a:ext cx="11516360" cy="776288"/>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2800" b="1" kern="1200" spc="-150">
                <a:solidFill>
                  <a:schemeClr val="accent1"/>
                </a:solidFill>
                <a:latin typeface="+mj-lt"/>
                <a:ea typeface="+mj-ea"/>
                <a:cs typeface="+mj-cs"/>
              </a:defRPr>
            </a:lvl1pPr>
          </a:lstStyle>
          <a:p>
            <a:r>
              <a:rPr lang="en-US" sz="1600"/>
              <a:t>ATU, Radios, C4I, EW, SIGINT, Battery Protection on Communication Equipment, Drones Ground Stations</a:t>
            </a:r>
          </a:p>
        </p:txBody>
      </p:sp>
    </p:spTree>
    <p:extLst>
      <p:ext uri="{BB962C8B-B14F-4D97-AF65-F5344CB8AC3E}">
        <p14:creationId xmlns:p14="http://schemas.microsoft.com/office/powerpoint/2010/main" val="3454289724"/>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EDD0C-AFDA-AE2B-6BB1-D3355E12379B}"/>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36E03A1E-3C1A-4882-0E63-7EB7D37E417F}"/>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4" name="think-cell data - do not delete" hidden="1">
                        <a:extLst>
                          <a:ext uri="{FF2B5EF4-FFF2-40B4-BE49-F238E27FC236}">
                            <a16:creationId xmlns:a16="http://schemas.microsoft.com/office/drawing/2014/main" id="{36E03A1E-3C1A-4882-0E63-7EB7D37E417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Title 7">
            <a:extLst>
              <a:ext uri="{FF2B5EF4-FFF2-40B4-BE49-F238E27FC236}">
                <a16:creationId xmlns:a16="http://schemas.microsoft.com/office/drawing/2014/main" id="{D95B5A7B-15C3-1E27-027A-25EA4D5312E4}"/>
              </a:ext>
            </a:extLst>
          </p:cNvPr>
          <p:cNvSpPr>
            <a:spLocks noGrp="1"/>
          </p:cNvSpPr>
          <p:nvPr>
            <p:ph type="title"/>
          </p:nvPr>
        </p:nvSpPr>
        <p:spPr/>
        <p:txBody>
          <a:bodyPr vert="horz"/>
          <a:lstStyle/>
          <a:p>
            <a:r>
              <a:rPr lang="en-US"/>
              <a:t>Missile Systems</a:t>
            </a:r>
            <a:endParaRPr lang="en-US">
              <a:cs typeface="Arial"/>
            </a:endParaRPr>
          </a:p>
        </p:txBody>
      </p:sp>
      <p:sp>
        <p:nvSpPr>
          <p:cNvPr id="2" name="Title 7">
            <a:extLst>
              <a:ext uri="{FF2B5EF4-FFF2-40B4-BE49-F238E27FC236}">
                <a16:creationId xmlns:a16="http://schemas.microsoft.com/office/drawing/2014/main" id="{D16BB884-088B-7DD2-0F46-CE0A4067B485}"/>
              </a:ext>
            </a:extLst>
          </p:cNvPr>
          <p:cNvSpPr txBox="1">
            <a:spLocks/>
          </p:cNvSpPr>
          <p:nvPr/>
        </p:nvSpPr>
        <p:spPr>
          <a:xfrm>
            <a:off x="337820" y="679495"/>
            <a:ext cx="11516360" cy="776288"/>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2800" b="1" kern="1200" spc="-150">
                <a:solidFill>
                  <a:schemeClr val="accent1"/>
                </a:solidFill>
                <a:latin typeface="+mj-lt"/>
                <a:ea typeface="+mj-ea"/>
                <a:cs typeface="+mj-cs"/>
              </a:defRPr>
            </a:lvl1pPr>
          </a:lstStyle>
          <a:p>
            <a:r>
              <a:rPr lang="en-US" sz="1600"/>
              <a:t>Surface-to-Air Missile Platform</a:t>
            </a:r>
            <a:r>
              <a:rPr lang="en-US" sz="1600" dirty="0"/>
              <a:t>, Missile Target  Acquisition, OPIR Missile Warning System, Multi-Spectral Targeting System</a:t>
            </a:r>
          </a:p>
        </p:txBody>
      </p:sp>
      <p:grpSp>
        <p:nvGrpSpPr>
          <p:cNvPr id="21" name="Group 20">
            <a:extLst>
              <a:ext uri="{FF2B5EF4-FFF2-40B4-BE49-F238E27FC236}">
                <a16:creationId xmlns:a16="http://schemas.microsoft.com/office/drawing/2014/main" id="{0B33121B-A6D2-8E9D-A7C3-76D23BAE10CF}"/>
              </a:ext>
            </a:extLst>
          </p:cNvPr>
          <p:cNvGrpSpPr/>
          <p:nvPr/>
        </p:nvGrpSpPr>
        <p:grpSpPr>
          <a:xfrm>
            <a:off x="8507319" y="1788755"/>
            <a:ext cx="1709718" cy="640080"/>
            <a:chOff x="8691122" y="2574978"/>
            <a:chExt cx="1709718" cy="640080"/>
          </a:xfrm>
        </p:grpSpPr>
        <p:pic>
          <p:nvPicPr>
            <p:cNvPr id="20" name="Picture 2">
              <a:extLst>
                <a:ext uri="{FF2B5EF4-FFF2-40B4-BE49-F238E27FC236}">
                  <a16:creationId xmlns:a16="http://schemas.microsoft.com/office/drawing/2014/main" id="{6B4D689D-9B91-AA89-C71F-7A81D7FF82E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43260" y="2676546"/>
              <a:ext cx="525173" cy="436944"/>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Straight Connector 15">
              <a:extLst>
                <a:ext uri="{FF2B5EF4-FFF2-40B4-BE49-F238E27FC236}">
                  <a16:creationId xmlns:a16="http://schemas.microsoft.com/office/drawing/2014/main" id="{27E49BC8-B3F2-D8D5-220E-F9060D89BD02}"/>
                </a:ext>
              </a:extLst>
            </p:cNvPr>
            <p:cNvCxnSpPr>
              <a:cxnSpLocks/>
            </p:cNvCxnSpPr>
            <p:nvPr/>
          </p:nvCxnSpPr>
          <p:spPr>
            <a:xfrm>
              <a:off x="9331202" y="2949291"/>
              <a:ext cx="1069638"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F1B4216B-CB76-D8E2-7446-8AE7897FC61E}"/>
                </a:ext>
              </a:extLst>
            </p:cNvPr>
            <p:cNvSpPr txBox="1"/>
            <p:nvPr/>
          </p:nvSpPr>
          <p:spPr>
            <a:xfrm>
              <a:off x="9320571" y="2688205"/>
              <a:ext cx="952050" cy="276999"/>
            </a:xfrm>
            <a:prstGeom prst="rect">
              <a:avLst/>
            </a:prstGeom>
            <a:noFill/>
            <a:ln>
              <a:noFill/>
            </a:ln>
          </p:spPr>
          <p:txBody>
            <a:bodyPr wrap="square" rtlCol="0">
              <a:spAutoFit/>
            </a:bodyPr>
            <a:lstStyle/>
            <a:p>
              <a:r>
                <a:rPr lang="en-US" sz="1200" b="1" dirty="0">
                  <a:solidFill>
                    <a:schemeClr val="accent1"/>
                  </a:solidFill>
                  <a:latin typeface="+mj-lt"/>
                </a:rPr>
                <a:t>MX Series</a:t>
              </a:r>
            </a:p>
          </p:txBody>
        </p:sp>
        <p:sp>
          <p:nvSpPr>
            <p:cNvPr id="18" name="Oval 17">
              <a:extLst>
                <a:ext uri="{FF2B5EF4-FFF2-40B4-BE49-F238E27FC236}">
                  <a16:creationId xmlns:a16="http://schemas.microsoft.com/office/drawing/2014/main" id="{069D8BDB-0AB2-CE40-A3D1-A1C66BEE9FDD}"/>
                </a:ext>
              </a:extLst>
            </p:cNvPr>
            <p:cNvSpPr/>
            <p:nvPr/>
          </p:nvSpPr>
          <p:spPr>
            <a:xfrm>
              <a:off x="8691122" y="2574978"/>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58B11B67-C8E5-5E84-6897-6D3904871F81}"/>
              </a:ext>
            </a:extLst>
          </p:cNvPr>
          <p:cNvSpPr txBox="1"/>
          <p:nvPr/>
        </p:nvSpPr>
        <p:spPr>
          <a:xfrm>
            <a:off x="8891632" y="1199367"/>
            <a:ext cx="3020894" cy="400110"/>
          </a:xfrm>
          <a:prstGeom prst="rect">
            <a:avLst/>
          </a:prstGeom>
          <a:noFill/>
        </p:spPr>
        <p:txBody>
          <a:bodyPr wrap="square" rtlCol="0">
            <a:spAutoFit/>
          </a:bodyPr>
          <a:lstStyle/>
          <a:p>
            <a:pPr algn="ctr"/>
            <a:r>
              <a:rPr lang="it-IT" sz="2000" b="1">
                <a:solidFill>
                  <a:schemeClr val="accent1"/>
                </a:solidFill>
                <a:latin typeface="+mn-lt"/>
              </a:rPr>
              <a:t>Typical Products</a:t>
            </a:r>
            <a:endParaRPr lang="en-US" sz="2000" b="1">
              <a:solidFill>
                <a:schemeClr val="accent1"/>
              </a:solidFill>
              <a:latin typeface="+mn-lt"/>
            </a:endParaRPr>
          </a:p>
        </p:txBody>
      </p:sp>
      <p:grpSp>
        <p:nvGrpSpPr>
          <p:cNvPr id="44" name="Group 43">
            <a:extLst>
              <a:ext uri="{FF2B5EF4-FFF2-40B4-BE49-F238E27FC236}">
                <a16:creationId xmlns:a16="http://schemas.microsoft.com/office/drawing/2014/main" id="{60E2C7E3-9B7E-D2D6-D8E1-CA8B3531B046}"/>
              </a:ext>
            </a:extLst>
          </p:cNvPr>
          <p:cNvGrpSpPr/>
          <p:nvPr/>
        </p:nvGrpSpPr>
        <p:grpSpPr>
          <a:xfrm>
            <a:off x="8507319" y="2624196"/>
            <a:ext cx="1494033" cy="640080"/>
            <a:chOff x="8702620" y="4263340"/>
            <a:chExt cx="1494033" cy="640080"/>
          </a:xfrm>
        </p:grpSpPr>
        <p:pic>
          <p:nvPicPr>
            <p:cNvPr id="15" name="Picture 2" descr="Screen Clipping">
              <a:extLst>
                <a:ext uri="{FF2B5EF4-FFF2-40B4-BE49-F238E27FC236}">
                  <a16:creationId xmlns:a16="http://schemas.microsoft.com/office/drawing/2014/main" id="{A725F085-9AF2-77B7-A969-EA9102D86FA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27457" y="4353220"/>
              <a:ext cx="392268" cy="481821"/>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90EB332B-E960-71A7-5883-8FDB24351E9A}"/>
                </a:ext>
              </a:extLst>
            </p:cNvPr>
            <p:cNvGrpSpPr/>
            <p:nvPr/>
          </p:nvGrpSpPr>
          <p:grpSpPr>
            <a:xfrm>
              <a:off x="8702620" y="4263340"/>
              <a:ext cx="1494033" cy="640080"/>
              <a:chOff x="6922167" y="1715149"/>
              <a:chExt cx="1494033" cy="640080"/>
            </a:xfrm>
          </p:grpSpPr>
          <p:cxnSp>
            <p:nvCxnSpPr>
              <p:cNvPr id="11" name="Straight Connector 10">
                <a:extLst>
                  <a:ext uri="{FF2B5EF4-FFF2-40B4-BE49-F238E27FC236}">
                    <a16:creationId xmlns:a16="http://schemas.microsoft.com/office/drawing/2014/main" id="{1E24FFF0-A571-0958-8124-26DC49E4B736}"/>
                  </a:ext>
                </a:extLst>
              </p:cNvPr>
              <p:cNvCxnSpPr>
                <a:cxnSpLocks/>
              </p:cNvCxnSpPr>
              <p:nvPr/>
            </p:nvCxnSpPr>
            <p:spPr>
              <a:xfrm>
                <a:off x="7562247" y="2089462"/>
                <a:ext cx="853953"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61C28E39-1F50-6F5F-9DB2-03B064CE1968}"/>
                  </a:ext>
                </a:extLst>
              </p:cNvPr>
              <p:cNvSpPr txBox="1"/>
              <p:nvPr/>
            </p:nvSpPr>
            <p:spPr>
              <a:xfrm>
                <a:off x="7599380" y="1826153"/>
                <a:ext cx="816820" cy="276999"/>
              </a:xfrm>
              <a:prstGeom prst="rect">
                <a:avLst/>
              </a:prstGeom>
              <a:noFill/>
              <a:ln>
                <a:noFill/>
              </a:ln>
            </p:spPr>
            <p:txBody>
              <a:bodyPr wrap="square" rtlCol="0">
                <a:spAutoFit/>
              </a:bodyPr>
              <a:lstStyle/>
              <a:p>
                <a:r>
                  <a:rPr lang="en-US" sz="1200" b="1" dirty="0">
                    <a:solidFill>
                      <a:schemeClr val="accent1"/>
                    </a:solidFill>
                    <a:latin typeface="+mj-lt"/>
                  </a:rPr>
                  <a:t>D4876</a:t>
                </a:r>
              </a:p>
            </p:txBody>
          </p:sp>
          <p:sp>
            <p:nvSpPr>
              <p:cNvPr id="13" name="Oval 12">
                <a:extLst>
                  <a:ext uri="{FF2B5EF4-FFF2-40B4-BE49-F238E27FC236}">
                    <a16:creationId xmlns:a16="http://schemas.microsoft.com/office/drawing/2014/main" id="{487134B0-5FD2-7977-C82E-FC4A5A974F67}"/>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23557" name="Group 23556">
            <a:extLst>
              <a:ext uri="{FF2B5EF4-FFF2-40B4-BE49-F238E27FC236}">
                <a16:creationId xmlns:a16="http://schemas.microsoft.com/office/drawing/2014/main" id="{C105BB9D-DD63-849F-ABAD-5EEE2AC5E8A1}"/>
              </a:ext>
            </a:extLst>
          </p:cNvPr>
          <p:cNvGrpSpPr/>
          <p:nvPr/>
        </p:nvGrpSpPr>
        <p:grpSpPr>
          <a:xfrm>
            <a:off x="1043564" y="2108795"/>
            <a:ext cx="5691394" cy="2761436"/>
            <a:chOff x="1043564" y="2108795"/>
            <a:chExt cx="5691394" cy="2761436"/>
          </a:xfrm>
        </p:grpSpPr>
        <p:pic>
          <p:nvPicPr>
            <p:cNvPr id="28" name="Picture 27" descr="A military tank with a tank on top&#10;&#10;AI-generated content may be incorrect.">
              <a:extLst>
                <a:ext uri="{FF2B5EF4-FFF2-40B4-BE49-F238E27FC236}">
                  <a16:creationId xmlns:a16="http://schemas.microsoft.com/office/drawing/2014/main" id="{0A854DCC-8FD0-15C7-3A6E-25D3F387EC59}"/>
                </a:ext>
              </a:extLst>
            </p:cNvPr>
            <p:cNvPicPr>
              <a:picLocks noChangeAspect="1"/>
            </p:cNvPicPr>
            <p:nvPr/>
          </p:nvPicPr>
          <p:blipFill>
            <a:blip r:embed="rId8"/>
            <a:stretch>
              <a:fillRect/>
            </a:stretch>
          </p:blipFill>
          <p:spPr>
            <a:xfrm>
              <a:off x="1043564" y="2108795"/>
              <a:ext cx="2640410" cy="2640410"/>
            </a:xfrm>
            <a:prstGeom prst="rect">
              <a:avLst/>
            </a:prstGeom>
          </p:spPr>
        </p:pic>
        <p:pic>
          <p:nvPicPr>
            <p:cNvPr id="23556" name="Picture 23555" descr="A green tank with a large object&#10;&#10;AI-generated content may be incorrect.">
              <a:extLst>
                <a:ext uri="{FF2B5EF4-FFF2-40B4-BE49-F238E27FC236}">
                  <a16:creationId xmlns:a16="http://schemas.microsoft.com/office/drawing/2014/main" id="{2ED62AE0-ACD9-E221-DF8D-89FA522E9E39}"/>
                </a:ext>
              </a:extLst>
            </p:cNvPr>
            <p:cNvPicPr>
              <a:picLocks noChangeAspect="1"/>
            </p:cNvPicPr>
            <p:nvPr/>
          </p:nvPicPr>
          <p:blipFill>
            <a:blip r:embed="rId9"/>
            <a:stretch>
              <a:fillRect/>
            </a:stretch>
          </p:blipFill>
          <p:spPr>
            <a:xfrm>
              <a:off x="4032686" y="2167959"/>
              <a:ext cx="2702272" cy="2702272"/>
            </a:xfrm>
            <a:prstGeom prst="rect">
              <a:avLst/>
            </a:prstGeom>
          </p:spPr>
        </p:pic>
      </p:grpSp>
      <p:cxnSp>
        <p:nvCxnSpPr>
          <p:cNvPr id="23558" name="Straight Connector 23557">
            <a:extLst>
              <a:ext uri="{FF2B5EF4-FFF2-40B4-BE49-F238E27FC236}">
                <a16:creationId xmlns:a16="http://schemas.microsoft.com/office/drawing/2014/main" id="{EDC6CD67-B9F7-EED2-9CFF-509FFBDC1C33}"/>
              </a:ext>
            </a:extLst>
          </p:cNvPr>
          <p:cNvCxnSpPr>
            <a:cxnSpLocks/>
          </p:cNvCxnSpPr>
          <p:nvPr/>
        </p:nvCxnSpPr>
        <p:spPr>
          <a:xfrm>
            <a:off x="8294937" y="1524000"/>
            <a:ext cx="0" cy="3346231"/>
          </a:xfrm>
          <a:prstGeom prst="line">
            <a:avLst/>
          </a:prstGeom>
          <a:ln w="12700">
            <a:solidFill>
              <a:schemeClr val="accent1"/>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B1C84B41-2C5D-DB9B-5A94-541D51A394DC}"/>
              </a:ext>
            </a:extLst>
          </p:cNvPr>
          <p:cNvGrpSpPr/>
          <p:nvPr/>
        </p:nvGrpSpPr>
        <p:grpSpPr>
          <a:xfrm>
            <a:off x="8507319" y="3459637"/>
            <a:ext cx="1987519" cy="640080"/>
            <a:chOff x="6922167" y="1715149"/>
            <a:chExt cx="1987519" cy="640080"/>
          </a:xfrm>
        </p:grpSpPr>
        <p:cxnSp>
          <p:nvCxnSpPr>
            <p:cNvPr id="7" name="Straight Connector 6">
              <a:extLst>
                <a:ext uri="{FF2B5EF4-FFF2-40B4-BE49-F238E27FC236}">
                  <a16:creationId xmlns:a16="http://schemas.microsoft.com/office/drawing/2014/main" id="{E8FFCF90-2D0E-BE36-E3A7-7FA4E00332EE}"/>
                </a:ext>
              </a:extLst>
            </p:cNvPr>
            <p:cNvCxnSpPr>
              <a:cxnSpLocks/>
            </p:cNvCxnSpPr>
            <p:nvPr/>
          </p:nvCxnSpPr>
          <p:spPr>
            <a:xfrm>
              <a:off x="7562247" y="2089462"/>
              <a:ext cx="1187226"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13357C48-69DB-8061-2539-7EBBC40EF87F}"/>
                </a:ext>
              </a:extLst>
            </p:cNvPr>
            <p:cNvSpPr txBox="1"/>
            <p:nvPr/>
          </p:nvSpPr>
          <p:spPr>
            <a:xfrm>
              <a:off x="7537578" y="1823696"/>
              <a:ext cx="1372108" cy="276999"/>
            </a:xfrm>
            <a:prstGeom prst="rect">
              <a:avLst/>
            </a:prstGeom>
            <a:noFill/>
            <a:ln>
              <a:noFill/>
            </a:ln>
          </p:spPr>
          <p:txBody>
            <a:bodyPr wrap="square" rtlCol="0">
              <a:spAutoFit/>
            </a:bodyPr>
            <a:lstStyle/>
            <a:p>
              <a:r>
                <a:rPr lang="en-US" sz="1200" b="1" dirty="0">
                  <a:solidFill>
                    <a:schemeClr val="accent1"/>
                  </a:solidFill>
                  <a:latin typeface="+mj-lt"/>
                </a:rPr>
                <a:t>M55629 Series</a:t>
              </a:r>
            </a:p>
          </p:txBody>
        </p:sp>
        <p:sp>
          <p:nvSpPr>
            <p:cNvPr id="14" name="Oval 13">
              <a:extLst>
                <a:ext uri="{FF2B5EF4-FFF2-40B4-BE49-F238E27FC236}">
                  <a16:creationId xmlns:a16="http://schemas.microsoft.com/office/drawing/2014/main" id="{A642C279-0EB8-293A-D6B9-15C4E67E5CE6}"/>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27" name="Straight Connector 26">
            <a:extLst>
              <a:ext uri="{FF2B5EF4-FFF2-40B4-BE49-F238E27FC236}">
                <a16:creationId xmlns:a16="http://schemas.microsoft.com/office/drawing/2014/main" id="{835E48F2-52F2-A675-D55C-A32283363582}"/>
              </a:ext>
            </a:extLst>
          </p:cNvPr>
          <p:cNvCxnSpPr>
            <a:cxnSpLocks/>
          </p:cNvCxnSpPr>
          <p:nvPr/>
        </p:nvCxnSpPr>
        <p:spPr>
          <a:xfrm>
            <a:off x="9158897" y="4669390"/>
            <a:ext cx="879588"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78754BAD-E8A0-8372-6E7E-E3A75E941F90}"/>
              </a:ext>
            </a:extLst>
          </p:cNvPr>
          <p:cNvSpPr txBox="1"/>
          <p:nvPr/>
        </p:nvSpPr>
        <p:spPr>
          <a:xfrm>
            <a:off x="9158897" y="4389288"/>
            <a:ext cx="1360610" cy="276999"/>
          </a:xfrm>
          <a:prstGeom prst="rect">
            <a:avLst/>
          </a:prstGeom>
          <a:noFill/>
          <a:ln>
            <a:noFill/>
          </a:ln>
        </p:spPr>
        <p:txBody>
          <a:bodyPr wrap="square" rtlCol="0">
            <a:spAutoFit/>
          </a:bodyPr>
          <a:lstStyle/>
          <a:p>
            <a:r>
              <a:rPr lang="en-US" sz="1200" b="1" dirty="0">
                <a:solidFill>
                  <a:schemeClr val="accent1"/>
                </a:solidFill>
                <a:latin typeface="+mj-lt"/>
              </a:rPr>
              <a:t>IUG Series</a:t>
            </a:r>
          </a:p>
        </p:txBody>
      </p:sp>
      <p:sp>
        <p:nvSpPr>
          <p:cNvPr id="30" name="Oval 29">
            <a:extLst>
              <a:ext uri="{FF2B5EF4-FFF2-40B4-BE49-F238E27FC236}">
                <a16:creationId xmlns:a16="http://schemas.microsoft.com/office/drawing/2014/main" id="{553D6270-6481-7A5F-E4AE-E8683343CB0F}"/>
              </a:ext>
            </a:extLst>
          </p:cNvPr>
          <p:cNvSpPr/>
          <p:nvPr/>
        </p:nvSpPr>
        <p:spPr>
          <a:xfrm>
            <a:off x="8518817" y="4295077"/>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1" name="Picture 30" descr="Product image of IAG Series Magnetic Circuit Breaker 3">
            <a:extLst>
              <a:ext uri="{FF2B5EF4-FFF2-40B4-BE49-F238E27FC236}">
                <a16:creationId xmlns:a16="http://schemas.microsoft.com/office/drawing/2014/main" id="{66149BD0-E8EA-5A7B-2047-603F536D71F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633825" y="4430151"/>
            <a:ext cx="390600" cy="39060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7" name="Picture 2" descr="Risultati immagini per IALN airpax">
            <a:extLst>
              <a:ext uri="{FF2B5EF4-FFF2-40B4-BE49-F238E27FC236}">
                <a16:creationId xmlns:a16="http://schemas.microsoft.com/office/drawing/2014/main" id="{1B0F932F-E619-1665-9B51-275DD057B02F}"/>
              </a:ext>
            </a:extLst>
          </p:cNvPr>
          <p:cNvPicPr>
            <a:picLocks noChangeAspect="1" noChangeArrowheads="1"/>
          </p:cNvPicPr>
          <p:nvPr/>
        </p:nvPicPr>
        <p:blipFill rotWithShape="1">
          <a:blip r:embed="rId11" cstate="screen">
            <a:extLst>
              <a:ext uri="{28A0092B-C50C-407E-A947-70E740481C1C}">
                <a14:useLocalDpi xmlns:a14="http://schemas.microsoft.com/office/drawing/2010/main" val="0"/>
              </a:ext>
            </a:extLst>
          </a:blip>
          <a:srcRect/>
          <a:stretch/>
        </p:blipFill>
        <p:spPr bwMode="auto">
          <a:xfrm>
            <a:off x="8611888" y="3568184"/>
            <a:ext cx="444895" cy="413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9457236"/>
      </p:ext>
    </p:extLst>
  </p:cSld>
  <p:clrMapOvr>
    <a:masterClrMapping/>
  </p:clrMapOvr>
  <p:transition spd="med">
    <p:fade/>
  </p:transition>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DA283-9C90-FAD1-29DE-9406004282D5}"/>
            </a:ext>
          </a:extLst>
        </p:cNvPr>
        <p:cNvGrpSpPr/>
        <p:nvPr/>
      </p:nvGrpSpPr>
      <p:grpSpPr>
        <a:xfrm>
          <a:off x="0" y="0"/>
          <a:ext cx="0" cy="0"/>
          <a:chOff x="0" y="0"/>
          <a:chExt cx="0" cy="0"/>
        </a:xfrm>
      </p:grpSpPr>
      <p:pic>
        <p:nvPicPr>
          <p:cNvPr id="30" name="Picture 29" descr="A green military vehicle with large wheels&#10;&#10;AI-generated content may be incorrect.">
            <a:extLst>
              <a:ext uri="{FF2B5EF4-FFF2-40B4-BE49-F238E27FC236}">
                <a16:creationId xmlns:a16="http://schemas.microsoft.com/office/drawing/2014/main" id="{708DF1DA-1248-5BA0-818E-263A0DC2019D}"/>
              </a:ext>
            </a:extLst>
          </p:cNvPr>
          <p:cNvPicPr>
            <a:picLocks noChangeAspect="1"/>
          </p:cNvPicPr>
          <p:nvPr/>
        </p:nvPicPr>
        <p:blipFill>
          <a:blip r:embed="rId3"/>
          <a:stretch>
            <a:fillRect/>
          </a:stretch>
        </p:blipFill>
        <p:spPr>
          <a:xfrm>
            <a:off x="3221752" y="1390102"/>
            <a:ext cx="2532555" cy="2532555"/>
          </a:xfrm>
          <a:prstGeom prst="rect">
            <a:avLst/>
          </a:prstGeom>
        </p:spPr>
      </p:pic>
      <p:graphicFrame>
        <p:nvGraphicFramePr>
          <p:cNvPr id="4" name="think-cell data - do not delete" hidden="1">
            <a:extLst>
              <a:ext uri="{FF2B5EF4-FFF2-40B4-BE49-F238E27FC236}">
                <a16:creationId xmlns:a16="http://schemas.microsoft.com/office/drawing/2014/main" id="{F700F1C9-8C96-F72A-DCB1-797C179C841A}"/>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4" name="think-cell data - do not delete" hidden="1">
                        <a:extLst>
                          <a:ext uri="{FF2B5EF4-FFF2-40B4-BE49-F238E27FC236}">
                            <a16:creationId xmlns:a16="http://schemas.microsoft.com/office/drawing/2014/main" id="{F700F1C9-8C96-F72A-DCB1-797C179C841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Title 7">
            <a:extLst>
              <a:ext uri="{FF2B5EF4-FFF2-40B4-BE49-F238E27FC236}">
                <a16:creationId xmlns:a16="http://schemas.microsoft.com/office/drawing/2014/main" id="{8FE70CD3-06D3-8F0C-E433-F08265BBEE22}"/>
              </a:ext>
            </a:extLst>
          </p:cNvPr>
          <p:cNvSpPr>
            <a:spLocks noGrp="1"/>
          </p:cNvSpPr>
          <p:nvPr>
            <p:ph type="title"/>
          </p:nvPr>
        </p:nvSpPr>
        <p:spPr/>
        <p:txBody>
          <a:bodyPr vert="horz"/>
          <a:lstStyle/>
          <a:p>
            <a:r>
              <a:rPr lang="en-US"/>
              <a:t>Vehicles</a:t>
            </a:r>
          </a:p>
        </p:txBody>
      </p:sp>
      <p:sp>
        <p:nvSpPr>
          <p:cNvPr id="2" name="Title 7">
            <a:extLst>
              <a:ext uri="{FF2B5EF4-FFF2-40B4-BE49-F238E27FC236}">
                <a16:creationId xmlns:a16="http://schemas.microsoft.com/office/drawing/2014/main" id="{BD10804D-191A-3813-F6CD-347C858F92DF}"/>
              </a:ext>
            </a:extLst>
          </p:cNvPr>
          <p:cNvSpPr txBox="1">
            <a:spLocks/>
          </p:cNvSpPr>
          <p:nvPr/>
        </p:nvSpPr>
        <p:spPr>
          <a:xfrm>
            <a:off x="337820" y="679495"/>
            <a:ext cx="11516360" cy="776288"/>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2800" b="1" kern="1200" spc="-150">
                <a:solidFill>
                  <a:schemeClr val="accent1"/>
                </a:solidFill>
                <a:latin typeface="+mj-lt"/>
                <a:ea typeface="+mj-ea"/>
                <a:cs typeface="+mj-cs"/>
              </a:defRPr>
            </a:lvl1pPr>
          </a:lstStyle>
          <a:p>
            <a:r>
              <a:rPr lang="en-US" sz="1600"/>
              <a:t>MBTs, Infantry Vehicles</a:t>
            </a:r>
          </a:p>
        </p:txBody>
      </p:sp>
      <p:grpSp>
        <p:nvGrpSpPr>
          <p:cNvPr id="3" name="Group 2">
            <a:extLst>
              <a:ext uri="{FF2B5EF4-FFF2-40B4-BE49-F238E27FC236}">
                <a16:creationId xmlns:a16="http://schemas.microsoft.com/office/drawing/2014/main" id="{3781B1C5-0431-CD25-534A-1D974787BD08}"/>
              </a:ext>
            </a:extLst>
          </p:cNvPr>
          <p:cNvGrpSpPr/>
          <p:nvPr/>
        </p:nvGrpSpPr>
        <p:grpSpPr>
          <a:xfrm>
            <a:off x="8678956" y="5753800"/>
            <a:ext cx="1654899" cy="640080"/>
            <a:chOff x="6888123" y="2609416"/>
            <a:chExt cx="1654899" cy="640080"/>
          </a:xfrm>
        </p:grpSpPr>
        <p:pic>
          <p:nvPicPr>
            <p:cNvPr id="5" name="Picture 2">
              <a:extLst>
                <a:ext uri="{FF2B5EF4-FFF2-40B4-BE49-F238E27FC236}">
                  <a16:creationId xmlns:a16="http://schemas.microsoft.com/office/drawing/2014/main" id="{2EED155A-843E-F10E-5316-3D6A12642D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40261" y="2710984"/>
              <a:ext cx="525173" cy="436944"/>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4FF63068-F367-4D91-5CA7-5DEE11FC5DF0}"/>
                </a:ext>
              </a:extLst>
            </p:cNvPr>
            <p:cNvGrpSpPr/>
            <p:nvPr/>
          </p:nvGrpSpPr>
          <p:grpSpPr>
            <a:xfrm>
              <a:off x="6888123" y="2609416"/>
              <a:ext cx="1654899" cy="640080"/>
              <a:chOff x="6922167" y="1715149"/>
              <a:chExt cx="1654899" cy="640080"/>
            </a:xfrm>
          </p:grpSpPr>
          <p:cxnSp>
            <p:nvCxnSpPr>
              <p:cNvPr id="7" name="Straight Connector 6">
                <a:extLst>
                  <a:ext uri="{FF2B5EF4-FFF2-40B4-BE49-F238E27FC236}">
                    <a16:creationId xmlns:a16="http://schemas.microsoft.com/office/drawing/2014/main" id="{60E833C7-A2C4-7F9B-8A85-0BE6ACDF5E45}"/>
                  </a:ext>
                </a:extLst>
              </p:cNvPr>
              <p:cNvCxnSpPr>
                <a:cxnSpLocks/>
              </p:cNvCxnSpPr>
              <p:nvPr/>
            </p:nvCxnSpPr>
            <p:spPr>
              <a:xfrm>
                <a:off x="7562247" y="2089462"/>
                <a:ext cx="891086"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B0D53512-51EC-60E6-0593-18ADC1EE0552}"/>
                  </a:ext>
                </a:extLst>
              </p:cNvPr>
              <p:cNvSpPr txBox="1"/>
              <p:nvPr/>
            </p:nvSpPr>
            <p:spPr>
              <a:xfrm>
                <a:off x="7625016" y="1850223"/>
                <a:ext cx="952050" cy="276999"/>
              </a:xfrm>
              <a:prstGeom prst="rect">
                <a:avLst/>
              </a:prstGeom>
              <a:noFill/>
              <a:ln>
                <a:noFill/>
              </a:ln>
            </p:spPr>
            <p:txBody>
              <a:bodyPr wrap="square" rtlCol="0">
                <a:spAutoFit/>
              </a:bodyPr>
              <a:lstStyle/>
              <a:p>
                <a:r>
                  <a:rPr lang="en-US" sz="1200" b="1">
                    <a:solidFill>
                      <a:schemeClr val="accent1"/>
                    </a:solidFill>
                    <a:latin typeface="+mj-lt"/>
                  </a:rPr>
                  <a:t>MX Series</a:t>
                </a:r>
              </a:p>
            </p:txBody>
          </p:sp>
          <p:sp>
            <p:nvSpPr>
              <p:cNvPr id="10" name="Oval 9">
                <a:extLst>
                  <a:ext uri="{FF2B5EF4-FFF2-40B4-BE49-F238E27FC236}">
                    <a16:creationId xmlns:a16="http://schemas.microsoft.com/office/drawing/2014/main" id="{AFDFEB84-AF13-69A4-7E27-6268258E8365}"/>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52" name="Group 51">
            <a:extLst>
              <a:ext uri="{FF2B5EF4-FFF2-40B4-BE49-F238E27FC236}">
                <a16:creationId xmlns:a16="http://schemas.microsoft.com/office/drawing/2014/main" id="{CB3FA9AC-9A38-5742-B56C-D6B056F7B1A4}"/>
              </a:ext>
            </a:extLst>
          </p:cNvPr>
          <p:cNvGrpSpPr/>
          <p:nvPr/>
        </p:nvGrpSpPr>
        <p:grpSpPr>
          <a:xfrm>
            <a:off x="8691122" y="1772210"/>
            <a:ext cx="1654899" cy="640080"/>
            <a:chOff x="7207747" y="1706106"/>
            <a:chExt cx="1654899" cy="640080"/>
          </a:xfrm>
        </p:grpSpPr>
        <p:pic>
          <p:nvPicPr>
            <p:cNvPr id="23" name="Picture 22" descr="A black electrical device with a white label&#10;&#10;Description automatically generated">
              <a:extLst>
                <a:ext uri="{FF2B5EF4-FFF2-40B4-BE49-F238E27FC236}">
                  <a16:creationId xmlns:a16="http://schemas.microsoft.com/office/drawing/2014/main" id="{1C9EE527-3508-61D3-B5F4-E24ED868C5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29249" y="1745729"/>
              <a:ext cx="587194" cy="587194"/>
            </a:xfrm>
            <a:prstGeom prst="rect">
              <a:avLst/>
            </a:prstGeom>
          </p:spPr>
        </p:pic>
        <p:grpSp>
          <p:nvGrpSpPr>
            <p:cNvPr id="13" name="Group 12">
              <a:extLst>
                <a:ext uri="{FF2B5EF4-FFF2-40B4-BE49-F238E27FC236}">
                  <a16:creationId xmlns:a16="http://schemas.microsoft.com/office/drawing/2014/main" id="{65EF66DE-10AF-373A-20C9-ED5FDDAE531F}"/>
                </a:ext>
              </a:extLst>
            </p:cNvPr>
            <p:cNvGrpSpPr/>
            <p:nvPr/>
          </p:nvGrpSpPr>
          <p:grpSpPr>
            <a:xfrm>
              <a:off x="7207747" y="1706106"/>
              <a:ext cx="1654899" cy="640080"/>
              <a:chOff x="6922167" y="1715149"/>
              <a:chExt cx="1654899" cy="640080"/>
            </a:xfrm>
          </p:grpSpPr>
          <p:cxnSp>
            <p:nvCxnSpPr>
              <p:cNvPr id="14" name="Straight Connector 13">
                <a:extLst>
                  <a:ext uri="{FF2B5EF4-FFF2-40B4-BE49-F238E27FC236}">
                    <a16:creationId xmlns:a16="http://schemas.microsoft.com/office/drawing/2014/main" id="{8D35DEE7-2B54-2C30-A637-D6CFDBCF8A35}"/>
                  </a:ext>
                </a:extLst>
              </p:cNvPr>
              <p:cNvCxnSpPr>
                <a:cxnSpLocks/>
              </p:cNvCxnSpPr>
              <p:nvPr/>
            </p:nvCxnSpPr>
            <p:spPr>
              <a:xfrm>
                <a:off x="7562247" y="2089462"/>
                <a:ext cx="891086"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206E4908-0136-9C12-C88E-E8AB04C579EC}"/>
                  </a:ext>
                </a:extLst>
              </p:cNvPr>
              <p:cNvSpPr txBox="1"/>
              <p:nvPr/>
            </p:nvSpPr>
            <p:spPr>
              <a:xfrm>
                <a:off x="7625016" y="1850223"/>
                <a:ext cx="952050" cy="276999"/>
              </a:xfrm>
              <a:prstGeom prst="rect">
                <a:avLst/>
              </a:prstGeom>
              <a:noFill/>
              <a:ln>
                <a:noFill/>
              </a:ln>
            </p:spPr>
            <p:txBody>
              <a:bodyPr wrap="square" rtlCol="0">
                <a:spAutoFit/>
              </a:bodyPr>
              <a:lstStyle/>
              <a:p>
                <a:r>
                  <a:rPr lang="en-US" sz="1200" b="1">
                    <a:solidFill>
                      <a:schemeClr val="accent1"/>
                    </a:solidFill>
                    <a:latin typeface="+mj-lt"/>
                  </a:rPr>
                  <a:t>209 Series</a:t>
                </a:r>
              </a:p>
            </p:txBody>
          </p:sp>
          <p:sp>
            <p:nvSpPr>
              <p:cNvPr id="16" name="Oval 15">
                <a:extLst>
                  <a:ext uri="{FF2B5EF4-FFF2-40B4-BE49-F238E27FC236}">
                    <a16:creationId xmlns:a16="http://schemas.microsoft.com/office/drawing/2014/main" id="{AF276D8B-3252-DEE2-45A3-F0CDF698A606}"/>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pic>
        <p:nvPicPr>
          <p:cNvPr id="32" name="Picture 31" descr="A military vehicle with large wheels&#10;&#10;AI-generated content may be incorrect.">
            <a:extLst>
              <a:ext uri="{FF2B5EF4-FFF2-40B4-BE49-F238E27FC236}">
                <a16:creationId xmlns:a16="http://schemas.microsoft.com/office/drawing/2014/main" id="{68CE8AE6-516C-DDF8-2AAB-44D6CCA8A95F}"/>
              </a:ext>
            </a:extLst>
          </p:cNvPr>
          <p:cNvPicPr>
            <a:picLocks noChangeAspect="1"/>
          </p:cNvPicPr>
          <p:nvPr/>
        </p:nvPicPr>
        <p:blipFill>
          <a:blip r:embed="rId8"/>
          <a:stretch>
            <a:fillRect/>
          </a:stretch>
        </p:blipFill>
        <p:spPr>
          <a:xfrm>
            <a:off x="636404" y="3549679"/>
            <a:ext cx="2438182" cy="2438182"/>
          </a:xfrm>
          <a:prstGeom prst="rect">
            <a:avLst/>
          </a:prstGeom>
        </p:spPr>
      </p:pic>
      <p:pic>
        <p:nvPicPr>
          <p:cNvPr id="34" name="Picture 33" descr="A military tank with a white background&#10;&#10;AI-generated content may be incorrect.">
            <a:extLst>
              <a:ext uri="{FF2B5EF4-FFF2-40B4-BE49-F238E27FC236}">
                <a16:creationId xmlns:a16="http://schemas.microsoft.com/office/drawing/2014/main" id="{1157D071-A11B-DEC2-3965-9C26CB7F6E82}"/>
              </a:ext>
            </a:extLst>
          </p:cNvPr>
          <p:cNvPicPr>
            <a:picLocks noChangeAspect="1"/>
          </p:cNvPicPr>
          <p:nvPr/>
        </p:nvPicPr>
        <p:blipFill>
          <a:blip r:embed="rId9"/>
          <a:stretch>
            <a:fillRect/>
          </a:stretch>
        </p:blipFill>
        <p:spPr>
          <a:xfrm>
            <a:off x="3225660" y="3916250"/>
            <a:ext cx="2542662" cy="2542662"/>
          </a:xfrm>
          <a:prstGeom prst="rect">
            <a:avLst/>
          </a:prstGeom>
        </p:spPr>
      </p:pic>
      <p:sp>
        <p:nvSpPr>
          <p:cNvPr id="50" name="TextBox 49">
            <a:extLst>
              <a:ext uri="{FF2B5EF4-FFF2-40B4-BE49-F238E27FC236}">
                <a16:creationId xmlns:a16="http://schemas.microsoft.com/office/drawing/2014/main" id="{E167DED7-F46D-CC67-B4B0-8CA5B6ECB760}"/>
              </a:ext>
            </a:extLst>
          </p:cNvPr>
          <p:cNvSpPr txBox="1"/>
          <p:nvPr/>
        </p:nvSpPr>
        <p:spPr>
          <a:xfrm>
            <a:off x="8891632" y="1199367"/>
            <a:ext cx="3020894" cy="400110"/>
          </a:xfrm>
          <a:prstGeom prst="rect">
            <a:avLst/>
          </a:prstGeom>
          <a:noFill/>
        </p:spPr>
        <p:txBody>
          <a:bodyPr wrap="square" rtlCol="0">
            <a:spAutoFit/>
          </a:bodyPr>
          <a:lstStyle/>
          <a:p>
            <a:pPr algn="ctr"/>
            <a:r>
              <a:rPr lang="it-IT" sz="2000" b="1">
                <a:solidFill>
                  <a:schemeClr val="accent1"/>
                </a:solidFill>
                <a:latin typeface="+mn-lt"/>
              </a:rPr>
              <a:t>Typical Products</a:t>
            </a:r>
            <a:endParaRPr lang="en-US" sz="2000" b="1">
              <a:solidFill>
                <a:schemeClr val="accent1"/>
              </a:solidFill>
              <a:latin typeface="+mn-lt"/>
            </a:endParaRPr>
          </a:p>
        </p:txBody>
      </p:sp>
      <p:grpSp>
        <p:nvGrpSpPr>
          <p:cNvPr id="11" name="Group 10">
            <a:extLst>
              <a:ext uri="{FF2B5EF4-FFF2-40B4-BE49-F238E27FC236}">
                <a16:creationId xmlns:a16="http://schemas.microsoft.com/office/drawing/2014/main" id="{D1437478-6674-EF7C-C232-AAFDAC1CD275}"/>
              </a:ext>
            </a:extLst>
          </p:cNvPr>
          <p:cNvGrpSpPr/>
          <p:nvPr/>
        </p:nvGrpSpPr>
        <p:grpSpPr>
          <a:xfrm>
            <a:off x="8685015" y="3371082"/>
            <a:ext cx="3175966" cy="640080"/>
            <a:chOff x="7556350" y="3347327"/>
            <a:chExt cx="3175966" cy="640080"/>
          </a:xfrm>
        </p:grpSpPr>
        <p:pic>
          <p:nvPicPr>
            <p:cNvPr id="12" name="Picture 2" descr="Risultati immagini per M39019 Airpax">
              <a:extLst>
                <a:ext uri="{FF2B5EF4-FFF2-40B4-BE49-F238E27FC236}">
                  <a16:creationId xmlns:a16="http://schemas.microsoft.com/office/drawing/2014/main" id="{F492F5D9-BB45-FF23-E924-87ECF65DFBE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04193" y="3382238"/>
              <a:ext cx="539328" cy="600098"/>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5CD65A8E-E48C-9332-69EF-40BBC8A9C5E3}"/>
                </a:ext>
              </a:extLst>
            </p:cNvPr>
            <p:cNvGrpSpPr/>
            <p:nvPr/>
          </p:nvGrpSpPr>
          <p:grpSpPr>
            <a:xfrm>
              <a:off x="7556350" y="3347327"/>
              <a:ext cx="3175966" cy="640080"/>
              <a:chOff x="6922167" y="1715149"/>
              <a:chExt cx="3175966" cy="640080"/>
            </a:xfrm>
          </p:grpSpPr>
          <p:cxnSp>
            <p:nvCxnSpPr>
              <p:cNvPr id="18" name="Straight Connector 17">
                <a:extLst>
                  <a:ext uri="{FF2B5EF4-FFF2-40B4-BE49-F238E27FC236}">
                    <a16:creationId xmlns:a16="http://schemas.microsoft.com/office/drawing/2014/main" id="{E4497910-973D-EC20-480F-B47E81AAFFD9}"/>
                  </a:ext>
                </a:extLst>
              </p:cNvPr>
              <p:cNvCxnSpPr>
                <a:cxnSpLocks/>
              </p:cNvCxnSpPr>
              <p:nvPr/>
            </p:nvCxnSpPr>
            <p:spPr>
              <a:xfrm>
                <a:off x="7562247" y="2089462"/>
                <a:ext cx="2347339"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7ED5DAE7-E404-2787-598A-FF76CCA2204E}"/>
                  </a:ext>
                </a:extLst>
              </p:cNvPr>
              <p:cNvSpPr txBox="1"/>
              <p:nvPr/>
            </p:nvSpPr>
            <p:spPr>
              <a:xfrm>
                <a:off x="7625015" y="1850223"/>
                <a:ext cx="2473118" cy="276999"/>
              </a:xfrm>
              <a:prstGeom prst="rect">
                <a:avLst/>
              </a:prstGeom>
              <a:noFill/>
              <a:ln>
                <a:noFill/>
              </a:ln>
            </p:spPr>
            <p:txBody>
              <a:bodyPr wrap="square" rtlCol="0">
                <a:spAutoFit/>
              </a:bodyPr>
              <a:lstStyle/>
              <a:p>
                <a:r>
                  <a:rPr lang="en-US" sz="1200" b="1">
                    <a:solidFill>
                      <a:schemeClr val="accent1"/>
                    </a:solidFill>
                    <a:latin typeface="+mj-lt"/>
                  </a:rPr>
                  <a:t>AP Series/M39019 (202 Series)</a:t>
                </a:r>
              </a:p>
            </p:txBody>
          </p:sp>
          <p:sp>
            <p:nvSpPr>
              <p:cNvPr id="27" name="Oval 26">
                <a:extLst>
                  <a:ext uri="{FF2B5EF4-FFF2-40B4-BE49-F238E27FC236}">
                    <a16:creationId xmlns:a16="http://schemas.microsoft.com/office/drawing/2014/main" id="{F713FED5-A588-4B90-934D-594EC030A992}"/>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29" name="Group 28">
            <a:extLst>
              <a:ext uri="{FF2B5EF4-FFF2-40B4-BE49-F238E27FC236}">
                <a16:creationId xmlns:a16="http://schemas.microsoft.com/office/drawing/2014/main" id="{3506A0BE-31A1-78EF-B34A-54927CD0B486}"/>
              </a:ext>
            </a:extLst>
          </p:cNvPr>
          <p:cNvGrpSpPr/>
          <p:nvPr/>
        </p:nvGrpSpPr>
        <p:grpSpPr>
          <a:xfrm>
            <a:off x="8685278" y="2571646"/>
            <a:ext cx="3772857" cy="640080"/>
            <a:chOff x="6922167" y="1715149"/>
            <a:chExt cx="3772857" cy="640080"/>
          </a:xfrm>
        </p:grpSpPr>
        <p:cxnSp>
          <p:nvCxnSpPr>
            <p:cNvPr id="31" name="Straight Connector 30">
              <a:extLst>
                <a:ext uri="{FF2B5EF4-FFF2-40B4-BE49-F238E27FC236}">
                  <a16:creationId xmlns:a16="http://schemas.microsoft.com/office/drawing/2014/main" id="{362E9F01-57A9-6462-4D03-EB311F6836D2}"/>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19ADEA65-3357-D975-550C-E375106F7B2D}"/>
                </a:ext>
              </a:extLst>
            </p:cNvPr>
            <p:cNvSpPr txBox="1"/>
            <p:nvPr/>
          </p:nvSpPr>
          <p:spPr>
            <a:xfrm>
              <a:off x="7625015" y="1850223"/>
              <a:ext cx="3070009" cy="276999"/>
            </a:xfrm>
            <a:prstGeom prst="rect">
              <a:avLst/>
            </a:prstGeom>
            <a:noFill/>
            <a:ln>
              <a:noFill/>
            </a:ln>
          </p:spPr>
          <p:txBody>
            <a:bodyPr wrap="square" rtlCol="0">
              <a:spAutoFit/>
            </a:bodyPr>
            <a:lstStyle/>
            <a:p>
              <a:r>
                <a:rPr lang="en-US" sz="1200" b="1">
                  <a:solidFill>
                    <a:schemeClr val="accent1"/>
                  </a:solidFill>
                  <a:latin typeface="+mj-lt"/>
                </a:rPr>
                <a:t>IALN/IULN/M55629 (214 Series)</a:t>
              </a:r>
            </a:p>
          </p:txBody>
        </p:sp>
        <p:pic>
          <p:nvPicPr>
            <p:cNvPr id="35" name="Picture 2" descr="Risultati immagini per IALN airpax">
              <a:extLst>
                <a:ext uri="{FF2B5EF4-FFF2-40B4-BE49-F238E27FC236}">
                  <a16:creationId xmlns:a16="http://schemas.microsoft.com/office/drawing/2014/main" id="{159AF3F4-8307-5F87-70B4-7D9DDF16DCCB}"/>
                </a:ext>
              </a:extLst>
            </p:cNvPr>
            <p:cNvPicPr>
              <a:picLocks noChangeAspect="1" noChangeArrowheads="1"/>
            </p:cNvPicPr>
            <p:nvPr/>
          </p:nvPicPr>
          <p:blipFill rotWithShape="1">
            <a:blip r:embed="rId11" cstate="screen">
              <a:extLst>
                <a:ext uri="{28A0092B-C50C-407E-A947-70E740481C1C}">
                  <a14:useLocalDpi xmlns:a14="http://schemas.microsoft.com/office/drawing/2010/main" val="0"/>
                </a:ext>
              </a:extLst>
            </a:blip>
            <a:srcRect/>
            <a:stretch/>
          </p:blipFill>
          <p:spPr bwMode="auto">
            <a:xfrm>
              <a:off x="7028130" y="1806671"/>
              <a:ext cx="490922" cy="456439"/>
            </a:xfrm>
            <a:prstGeom prst="rect">
              <a:avLst/>
            </a:prstGeom>
            <a:noFill/>
            <a:extLst>
              <a:ext uri="{909E8E84-426E-40DD-AFC4-6F175D3DCCD1}">
                <a14:hiddenFill xmlns:a14="http://schemas.microsoft.com/office/drawing/2010/main">
                  <a:solidFill>
                    <a:srgbClr val="FFFFFF"/>
                  </a:solidFill>
                </a14:hiddenFill>
              </a:ext>
            </a:extLst>
          </p:spPr>
        </p:pic>
        <p:sp>
          <p:nvSpPr>
            <p:cNvPr id="36" name="Oval 35">
              <a:extLst>
                <a:ext uri="{FF2B5EF4-FFF2-40B4-BE49-F238E27FC236}">
                  <a16:creationId xmlns:a16="http://schemas.microsoft.com/office/drawing/2014/main" id="{D24133B0-7DB2-AA63-B567-7A744C7BC44D}"/>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7" name="Group 36">
            <a:extLst>
              <a:ext uri="{FF2B5EF4-FFF2-40B4-BE49-F238E27FC236}">
                <a16:creationId xmlns:a16="http://schemas.microsoft.com/office/drawing/2014/main" id="{1F4CCB1C-036E-9812-4DE5-0B710D5CB314}"/>
              </a:ext>
            </a:extLst>
          </p:cNvPr>
          <p:cNvGrpSpPr/>
          <p:nvPr/>
        </p:nvGrpSpPr>
        <p:grpSpPr>
          <a:xfrm>
            <a:off x="8691122" y="4165446"/>
            <a:ext cx="3772857" cy="640080"/>
            <a:chOff x="6975041" y="2746182"/>
            <a:chExt cx="3772857" cy="640080"/>
          </a:xfrm>
        </p:grpSpPr>
        <p:pic>
          <p:nvPicPr>
            <p:cNvPr id="38" name="Picture 2" descr="Product image of IAL Series Magnetic Circuit Breakers 1">
              <a:extLst>
                <a:ext uri="{FF2B5EF4-FFF2-40B4-BE49-F238E27FC236}">
                  <a16:creationId xmlns:a16="http://schemas.microsoft.com/office/drawing/2014/main" id="{05D9090D-9A96-5057-1A93-CBEAD1E3CEC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038439" y="2818027"/>
              <a:ext cx="496390" cy="496390"/>
            </a:xfrm>
            <a:prstGeom prst="rect">
              <a:avLst/>
            </a:prstGeom>
            <a:noFill/>
            <a:extLst>
              <a:ext uri="{909E8E84-426E-40DD-AFC4-6F175D3DCCD1}">
                <a14:hiddenFill xmlns:a14="http://schemas.microsoft.com/office/drawing/2010/main">
                  <a:solidFill>
                    <a:srgbClr val="FFFFFF"/>
                  </a:solidFill>
                </a14:hiddenFill>
              </a:ext>
            </a:extLst>
          </p:spPr>
        </p:pic>
        <p:grpSp>
          <p:nvGrpSpPr>
            <p:cNvPr id="39" name="Group 38">
              <a:extLst>
                <a:ext uri="{FF2B5EF4-FFF2-40B4-BE49-F238E27FC236}">
                  <a16:creationId xmlns:a16="http://schemas.microsoft.com/office/drawing/2014/main" id="{D8071E45-F7A3-5CE3-7202-DDC20C05F61E}"/>
                </a:ext>
              </a:extLst>
            </p:cNvPr>
            <p:cNvGrpSpPr/>
            <p:nvPr/>
          </p:nvGrpSpPr>
          <p:grpSpPr>
            <a:xfrm>
              <a:off x="6975041" y="2746182"/>
              <a:ext cx="3772857" cy="640080"/>
              <a:chOff x="6922167" y="1715149"/>
              <a:chExt cx="3772857" cy="640080"/>
            </a:xfrm>
          </p:grpSpPr>
          <p:cxnSp>
            <p:nvCxnSpPr>
              <p:cNvPr id="40" name="Straight Connector 39">
                <a:extLst>
                  <a:ext uri="{FF2B5EF4-FFF2-40B4-BE49-F238E27FC236}">
                    <a16:creationId xmlns:a16="http://schemas.microsoft.com/office/drawing/2014/main" id="{5F75229D-83D0-79C8-6BFC-A04364E182F9}"/>
                  </a:ext>
                </a:extLst>
              </p:cNvPr>
              <p:cNvCxnSpPr>
                <a:cxnSpLocks/>
              </p:cNvCxnSpPr>
              <p:nvPr/>
            </p:nvCxnSpPr>
            <p:spPr>
              <a:xfrm>
                <a:off x="7562247" y="2089462"/>
                <a:ext cx="2524144"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292340AF-50C8-B7B3-499B-81BE9901892B}"/>
                  </a:ext>
                </a:extLst>
              </p:cNvPr>
              <p:cNvSpPr txBox="1"/>
              <p:nvPr/>
            </p:nvSpPr>
            <p:spPr>
              <a:xfrm>
                <a:off x="7625015" y="1850223"/>
                <a:ext cx="3070009" cy="276999"/>
              </a:xfrm>
              <a:prstGeom prst="rect">
                <a:avLst/>
              </a:prstGeom>
              <a:noFill/>
              <a:ln>
                <a:noFill/>
              </a:ln>
            </p:spPr>
            <p:txBody>
              <a:bodyPr wrap="square" rtlCol="0">
                <a:spAutoFit/>
              </a:bodyPr>
              <a:lstStyle/>
              <a:p>
                <a:r>
                  <a:rPr lang="en-US" sz="1200" b="1">
                    <a:solidFill>
                      <a:schemeClr val="accent1"/>
                    </a:solidFill>
                    <a:latin typeface="+mj-lt"/>
                  </a:rPr>
                  <a:t>IAL/IUL/IEL/CEL/LEL (214 Series)</a:t>
                </a:r>
              </a:p>
            </p:txBody>
          </p:sp>
          <p:sp>
            <p:nvSpPr>
              <p:cNvPr id="42" name="Oval 41">
                <a:extLst>
                  <a:ext uri="{FF2B5EF4-FFF2-40B4-BE49-F238E27FC236}">
                    <a16:creationId xmlns:a16="http://schemas.microsoft.com/office/drawing/2014/main" id="{C6B37495-0A32-80C4-C9D5-725F392EEED6}"/>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43" name="Group 42">
            <a:extLst>
              <a:ext uri="{FF2B5EF4-FFF2-40B4-BE49-F238E27FC236}">
                <a16:creationId xmlns:a16="http://schemas.microsoft.com/office/drawing/2014/main" id="{6C9FEBB3-9071-5005-474B-1A8E1BC71C7C}"/>
              </a:ext>
            </a:extLst>
          </p:cNvPr>
          <p:cNvGrpSpPr/>
          <p:nvPr/>
        </p:nvGrpSpPr>
        <p:grpSpPr>
          <a:xfrm>
            <a:off x="8678956" y="4958887"/>
            <a:ext cx="3772857" cy="640080"/>
            <a:chOff x="6937890" y="3250826"/>
            <a:chExt cx="3772857" cy="640080"/>
          </a:xfrm>
        </p:grpSpPr>
        <p:pic>
          <p:nvPicPr>
            <p:cNvPr id="44" name="Picture 2" descr="Risultati immagini per IALN airpax">
              <a:extLst>
                <a:ext uri="{FF2B5EF4-FFF2-40B4-BE49-F238E27FC236}">
                  <a16:creationId xmlns:a16="http://schemas.microsoft.com/office/drawing/2014/main" id="{3D21A1D8-BD18-54A8-4FE7-70E9C2BF9813}"/>
                </a:ext>
              </a:extLst>
            </p:cNvPr>
            <p:cNvPicPr>
              <a:picLocks noChangeAspect="1" noChangeArrowheads="1"/>
            </p:cNvPicPr>
            <p:nvPr/>
          </p:nvPicPr>
          <p:blipFill rotWithShape="1">
            <a:blip r:embed="rId11" cstate="screen">
              <a:extLst>
                <a:ext uri="{28A0092B-C50C-407E-A947-70E740481C1C}">
                  <a14:useLocalDpi xmlns:a14="http://schemas.microsoft.com/office/drawing/2010/main" val="0"/>
                </a:ext>
              </a:extLst>
            </a:blip>
            <a:srcRect/>
            <a:stretch/>
          </p:blipFill>
          <p:spPr bwMode="auto">
            <a:xfrm>
              <a:off x="7010253" y="3358069"/>
              <a:ext cx="518456" cy="467725"/>
            </a:xfrm>
            <a:prstGeom prst="rect">
              <a:avLst/>
            </a:prstGeom>
            <a:noFill/>
            <a:extLst>
              <a:ext uri="{909E8E84-426E-40DD-AFC4-6F175D3DCCD1}">
                <a14:hiddenFill xmlns:a14="http://schemas.microsoft.com/office/drawing/2010/main">
                  <a:solidFill>
                    <a:srgbClr val="FFFFFF"/>
                  </a:solidFill>
                </a14:hiddenFill>
              </a:ext>
            </a:extLst>
          </p:spPr>
        </p:pic>
        <p:grpSp>
          <p:nvGrpSpPr>
            <p:cNvPr id="45" name="Group 44">
              <a:extLst>
                <a:ext uri="{FF2B5EF4-FFF2-40B4-BE49-F238E27FC236}">
                  <a16:creationId xmlns:a16="http://schemas.microsoft.com/office/drawing/2014/main" id="{336C84EC-FCB9-D062-9BCD-3C2B2852D4ED}"/>
                </a:ext>
              </a:extLst>
            </p:cNvPr>
            <p:cNvGrpSpPr/>
            <p:nvPr/>
          </p:nvGrpSpPr>
          <p:grpSpPr>
            <a:xfrm>
              <a:off x="6937890" y="3250826"/>
              <a:ext cx="3772857" cy="640080"/>
              <a:chOff x="6922167" y="1715149"/>
              <a:chExt cx="3772857" cy="640080"/>
            </a:xfrm>
          </p:grpSpPr>
          <p:cxnSp>
            <p:nvCxnSpPr>
              <p:cNvPr id="46" name="Straight Connector 45">
                <a:extLst>
                  <a:ext uri="{FF2B5EF4-FFF2-40B4-BE49-F238E27FC236}">
                    <a16:creationId xmlns:a16="http://schemas.microsoft.com/office/drawing/2014/main" id="{F035085D-94C9-1740-5133-1337839DA141}"/>
                  </a:ext>
                </a:extLst>
              </p:cNvPr>
              <p:cNvCxnSpPr>
                <a:cxnSpLocks/>
              </p:cNvCxnSpPr>
              <p:nvPr/>
            </p:nvCxnSpPr>
            <p:spPr>
              <a:xfrm>
                <a:off x="7562247" y="2089462"/>
                <a:ext cx="14303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E7A7A658-B253-4FAA-F616-49222F5981A6}"/>
                  </a:ext>
                </a:extLst>
              </p:cNvPr>
              <p:cNvSpPr txBox="1"/>
              <p:nvPr/>
            </p:nvSpPr>
            <p:spPr>
              <a:xfrm>
                <a:off x="7625015" y="1850223"/>
                <a:ext cx="3070009" cy="276999"/>
              </a:xfrm>
              <a:prstGeom prst="rect">
                <a:avLst/>
              </a:prstGeom>
              <a:noFill/>
              <a:ln>
                <a:noFill/>
              </a:ln>
            </p:spPr>
            <p:txBody>
              <a:bodyPr wrap="square" rtlCol="0">
                <a:spAutoFit/>
              </a:bodyPr>
              <a:lstStyle/>
              <a:p>
                <a:r>
                  <a:rPr lang="en-US" sz="1200" b="1">
                    <a:solidFill>
                      <a:schemeClr val="accent1"/>
                    </a:solidFill>
                    <a:latin typeface="+mj-lt"/>
                  </a:rPr>
                  <a:t>IAGN (217 Series)</a:t>
                </a:r>
              </a:p>
            </p:txBody>
          </p:sp>
          <p:sp>
            <p:nvSpPr>
              <p:cNvPr id="48" name="Oval 47">
                <a:extLst>
                  <a:ext uri="{FF2B5EF4-FFF2-40B4-BE49-F238E27FC236}">
                    <a16:creationId xmlns:a16="http://schemas.microsoft.com/office/drawing/2014/main" id="{ADB0E748-D69F-84AA-1AE6-0C7A4F366B42}"/>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pic>
        <p:nvPicPr>
          <p:cNvPr id="68" name="Picture 67" descr="A green tank with a long barrel&#10;&#10;AI-generated content may be incorrect.">
            <a:extLst>
              <a:ext uri="{FF2B5EF4-FFF2-40B4-BE49-F238E27FC236}">
                <a16:creationId xmlns:a16="http://schemas.microsoft.com/office/drawing/2014/main" id="{3838D300-57AB-89E6-B5B5-8AE72A1F22D6}"/>
              </a:ext>
            </a:extLst>
          </p:cNvPr>
          <p:cNvPicPr>
            <a:picLocks noChangeAspect="1"/>
          </p:cNvPicPr>
          <p:nvPr/>
        </p:nvPicPr>
        <p:blipFill>
          <a:blip r:embed="rId13"/>
          <a:srcRect l="13270" t="22566" r="10780" b="21533"/>
          <a:stretch>
            <a:fillRect/>
          </a:stretch>
        </p:blipFill>
        <p:spPr>
          <a:xfrm>
            <a:off x="700427" y="1850223"/>
            <a:ext cx="2438183" cy="1794591"/>
          </a:xfrm>
          <a:prstGeom prst="rect">
            <a:avLst/>
          </a:prstGeom>
        </p:spPr>
      </p:pic>
      <p:cxnSp>
        <p:nvCxnSpPr>
          <p:cNvPr id="69" name="Straight Connector 68">
            <a:extLst>
              <a:ext uri="{FF2B5EF4-FFF2-40B4-BE49-F238E27FC236}">
                <a16:creationId xmlns:a16="http://schemas.microsoft.com/office/drawing/2014/main" id="{7E5538D1-1161-AD8C-844E-C4A4CFB8BAB8}"/>
              </a:ext>
            </a:extLst>
          </p:cNvPr>
          <p:cNvCxnSpPr>
            <a:cxnSpLocks/>
          </p:cNvCxnSpPr>
          <p:nvPr/>
        </p:nvCxnSpPr>
        <p:spPr>
          <a:xfrm>
            <a:off x="8294937" y="1524000"/>
            <a:ext cx="0" cy="4934912"/>
          </a:xfrm>
          <a:prstGeom prst="line">
            <a:avLst/>
          </a:prstGeom>
          <a:ln w="12700">
            <a:solidFill>
              <a:schemeClr val="accent1"/>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4288428"/>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99452-629D-0116-B770-587F19D7ED58}"/>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C6DC945B-A862-77C8-2D4A-E4A7B088AC28}"/>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4" name="think-cell data - do not delete" hidden="1">
                        <a:extLst>
                          <a:ext uri="{FF2B5EF4-FFF2-40B4-BE49-F238E27FC236}">
                            <a16:creationId xmlns:a16="http://schemas.microsoft.com/office/drawing/2014/main" id="{C6DC945B-A862-77C8-2D4A-E4A7B088AC2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itle 7">
            <a:extLst>
              <a:ext uri="{FF2B5EF4-FFF2-40B4-BE49-F238E27FC236}">
                <a16:creationId xmlns:a16="http://schemas.microsoft.com/office/drawing/2014/main" id="{989735EC-11D1-7E30-FACA-F9DB2C75279C}"/>
              </a:ext>
            </a:extLst>
          </p:cNvPr>
          <p:cNvSpPr>
            <a:spLocks noGrp="1"/>
          </p:cNvSpPr>
          <p:nvPr>
            <p:ph type="title"/>
          </p:nvPr>
        </p:nvSpPr>
        <p:spPr/>
        <p:txBody>
          <a:bodyPr vert="horz"/>
          <a:lstStyle/>
          <a:p>
            <a:r>
              <a:rPr lang="en-US"/>
              <a:t>Military trucks, special trailers, cranes &amp; accessories</a:t>
            </a:r>
          </a:p>
        </p:txBody>
      </p:sp>
      <p:grpSp>
        <p:nvGrpSpPr>
          <p:cNvPr id="19461" name="Group 19460">
            <a:extLst>
              <a:ext uri="{FF2B5EF4-FFF2-40B4-BE49-F238E27FC236}">
                <a16:creationId xmlns:a16="http://schemas.microsoft.com/office/drawing/2014/main" id="{9FEFD1DF-FDE3-53D9-1F04-EB1915E04253}"/>
              </a:ext>
            </a:extLst>
          </p:cNvPr>
          <p:cNvGrpSpPr/>
          <p:nvPr/>
        </p:nvGrpSpPr>
        <p:grpSpPr>
          <a:xfrm>
            <a:off x="5096898" y="5849211"/>
            <a:ext cx="3028657" cy="640080"/>
            <a:chOff x="5096898" y="5317808"/>
            <a:chExt cx="3028657" cy="640080"/>
          </a:xfrm>
        </p:grpSpPr>
        <p:sp>
          <p:nvSpPr>
            <p:cNvPr id="74" name="TextBox 73">
              <a:extLst>
                <a:ext uri="{FF2B5EF4-FFF2-40B4-BE49-F238E27FC236}">
                  <a16:creationId xmlns:a16="http://schemas.microsoft.com/office/drawing/2014/main" id="{4153BB16-678B-D01A-919E-73F03EF77217}"/>
                </a:ext>
              </a:extLst>
            </p:cNvPr>
            <p:cNvSpPr txBox="1"/>
            <p:nvPr/>
          </p:nvSpPr>
          <p:spPr>
            <a:xfrm>
              <a:off x="5744839" y="5398827"/>
              <a:ext cx="1835658"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IALNHPK /</a:t>
              </a:r>
              <a:r>
                <a:rPr kumimoji="0" lang="en-US" sz="1200" b="0" i="0" u="none" strike="noStrike" kern="1200" cap="none" spc="0" normalizeH="0" baseline="0" noProof="0">
                  <a:ln>
                    <a:noFill/>
                  </a:ln>
                  <a:solidFill>
                    <a:srgbClr val="00ACEC"/>
                  </a:solidFill>
                  <a:effectLst/>
                  <a:uLnTx/>
                  <a:uFillTx/>
                  <a:latin typeface="Arial" panose="020B0604020202020204"/>
                  <a:ea typeface="+mn-ea"/>
                  <a:cs typeface="Arial" pitchFamily="34" charset="0"/>
                </a:rPr>
                <a:t> </a:t>
              </a: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up to 400A</a:t>
              </a:r>
            </a:p>
          </p:txBody>
        </p:sp>
        <p:grpSp>
          <p:nvGrpSpPr>
            <p:cNvPr id="127" name="Group 126">
              <a:extLst>
                <a:ext uri="{FF2B5EF4-FFF2-40B4-BE49-F238E27FC236}">
                  <a16:creationId xmlns:a16="http://schemas.microsoft.com/office/drawing/2014/main" id="{FE966883-68D8-74F9-BE5F-D71AAAD9AFD4}"/>
                </a:ext>
              </a:extLst>
            </p:cNvPr>
            <p:cNvGrpSpPr/>
            <p:nvPr/>
          </p:nvGrpSpPr>
          <p:grpSpPr>
            <a:xfrm>
              <a:off x="5096898" y="5317808"/>
              <a:ext cx="3028657" cy="640080"/>
              <a:chOff x="5285494" y="5317808"/>
              <a:chExt cx="3028657" cy="640080"/>
            </a:xfrm>
          </p:grpSpPr>
          <p:grpSp>
            <p:nvGrpSpPr>
              <p:cNvPr id="42" name="Group 41">
                <a:extLst>
                  <a:ext uri="{FF2B5EF4-FFF2-40B4-BE49-F238E27FC236}">
                    <a16:creationId xmlns:a16="http://schemas.microsoft.com/office/drawing/2014/main" id="{27D51E38-CA2E-190D-86DF-9A5AFD37BBC2}"/>
                  </a:ext>
                </a:extLst>
              </p:cNvPr>
              <p:cNvGrpSpPr/>
              <p:nvPr/>
            </p:nvGrpSpPr>
            <p:grpSpPr>
              <a:xfrm>
                <a:off x="5285494" y="5317808"/>
                <a:ext cx="3028657" cy="640080"/>
                <a:chOff x="6922167" y="1715149"/>
                <a:chExt cx="3028657" cy="640080"/>
              </a:xfrm>
            </p:grpSpPr>
            <p:cxnSp>
              <p:nvCxnSpPr>
                <p:cNvPr id="43" name="Straight Connector 42">
                  <a:extLst>
                    <a:ext uri="{FF2B5EF4-FFF2-40B4-BE49-F238E27FC236}">
                      <a16:creationId xmlns:a16="http://schemas.microsoft.com/office/drawing/2014/main" id="{6EEC096D-11B5-ACEF-6C99-96F84EA1361E}"/>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44" name="Oval 43">
                  <a:extLst>
                    <a:ext uri="{FF2B5EF4-FFF2-40B4-BE49-F238E27FC236}">
                      <a16:creationId xmlns:a16="http://schemas.microsoft.com/office/drawing/2014/main" id="{D2766E0D-817A-654D-D6A6-90FCA1CE3E86}"/>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81" name="Picture 2" descr="Risultati immagini per IAL Airpax">
                <a:extLst>
                  <a:ext uri="{FF2B5EF4-FFF2-40B4-BE49-F238E27FC236}">
                    <a16:creationId xmlns:a16="http://schemas.microsoft.com/office/drawing/2014/main" id="{B4109D8C-2A6E-5BCD-2356-D07ED37428F8}"/>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5385104" y="5449232"/>
                <a:ext cx="428648" cy="400605"/>
              </a:xfrm>
              <a:prstGeom prst="rect">
                <a:avLst/>
              </a:prstGeom>
              <a:noFill/>
              <a:ln>
                <a:noFill/>
              </a:ln>
              <a:extLst>
                <a:ext uri="{909E8E84-426E-40DD-AFC4-6F175D3DCCD1}">
                  <a14:hiddenFill xmlns:a14="http://schemas.microsoft.com/office/drawing/2010/main">
                    <a:solidFill>
                      <a:srgbClr val="FFFFFF"/>
                    </a:solidFill>
                  </a14:hiddenFill>
                </a:ext>
              </a:extLst>
            </p:spPr>
          </p:pic>
        </p:grpSp>
      </p:grpSp>
      <p:grpSp>
        <p:nvGrpSpPr>
          <p:cNvPr id="19456" name="Group 19455">
            <a:extLst>
              <a:ext uri="{FF2B5EF4-FFF2-40B4-BE49-F238E27FC236}">
                <a16:creationId xmlns:a16="http://schemas.microsoft.com/office/drawing/2014/main" id="{1F7FE08E-3697-833A-530A-06C184CC11D5}"/>
              </a:ext>
            </a:extLst>
          </p:cNvPr>
          <p:cNvGrpSpPr/>
          <p:nvPr/>
        </p:nvGrpSpPr>
        <p:grpSpPr>
          <a:xfrm>
            <a:off x="8451637" y="2712389"/>
            <a:ext cx="3106796" cy="640080"/>
            <a:chOff x="8460657" y="2180986"/>
            <a:chExt cx="3106796" cy="640080"/>
          </a:xfrm>
        </p:grpSpPr>
        <p:grpSp>
          <p:nvGrpSpPr>
            <p:cNvPr id="48" name="Group 47">
              <a:extLst>
                <a:ext uri="{FF2B5EF4-FFF2-40B4-BE49-F238E27FC236}">
                  <a16:creationId xmlns:a16="http://schemas.microsoft.com/office/drawing/2014/main" id="{8D7C1A8B-102E-F692-2F5F-EFE11DD7D77C}"/>
                </a:ext>
              </a:extLst>
            </p:cNvPr>
            <p:cNvGrpSpPr/>
            <p:nvPr/>
          </p:nvGrpSpPr>
          <p:grpSpPr>
            <a:xfrm>
              <a:off x="8460657" y="2180986"/>
              <a:ext cx="3028657" cy="640080"/>
              <a:chOff x="6922167" y="1715149"/>
              <a:chExt cx="3028657" cy="640080"/>
            </a:xfrm>
          </p:grpSpPr>
          <p:cxnSp>
            <p:nvCxnSpPr>
              <p:cNvPr id="49" name="Straight Connector 48">
                <a:extLst>
                  <a:ext uri="{FF2B5EF4-FFF2-40B4-BE49-F238E27FC236}">
                    <a16:creationId xmlns:a16="http://schemas.microsoft.com/office/drawing/2014/main" id="{44448571-89DA-495A-9791-AA03AE11C453}"/>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50" name="Oval 49">
                <a:extLst>
                  <a:ext uri="{FF2B5EF4-FFF2-40B4-BE49-F238E27FC236}">
                    <a16:creationId xmlns:a16="http://schemas.microsoft.com/office/drawing/2014/main" id="{795B88CF-B28D-0587-5818-21A34D923A22}"/>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83" name="TextBox 82">
              <a:extLst>
                <a:ext uri="{FF2B5EF4-FFF2-40B4-BE49-F238E27FC236}">
                  <a16:creationId xmlns:a16="http://schemas.microsoft.com/office/drawing/2014/main" id="{94639F5C-57DE-EA8F-1010-FC2487BC6E34}"/>
                </a:ext>
              </a:extLst>
            </p:cNvPr>
            <p:cNvSpPr txBox="1"/>
            <p:nvPr/>
          </p:nvSpPr>
          <p:spPr>
            <a:xfrm>
              <a:off x="9091717" y="2303874"/>
              <a:ext cx="2475736"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IAG, IUG, IEL, LEJ /</a:t>
              </a:r>
              <a:r>
                <a:rPr kumimoji="0" lang="en-US" sz="1200" b="0" i="0" u="none" strike="noStrike" kern="1200" cap="none" spc="0" normalizeH="0" baseline="0" noProof="0">
                  <a:ln>
                    <a:noFill/>
                  </a:ln>
                  <a:solidFill>
                    <a:srgbClr val="00ACEC"/>
                  </a:solidFill>
                  <a:effectLst/>
                  <a:uLnTx/>
                  <a:uFillTx/>
                  <a:latin typeface="Arial" panose="020B0604020202020204"/>
                  <a:ea typeface="+mn-ea"/>
                  <a:cs typeface="Arial" pitchFamily="34" charset="0"/>
                </a:rPr>
                <a:t> </a:t>
              </a: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up to 200A</a:t>
              </a:r>
            </a:p>
          </p:txBody>
        </p:sp>
        <p:pic>
          <p:nvPicPr>
            <p:cNvPr id="84" name="Picture 83" descr="Product image of IAG Series Magnetic Circuit Breaker 3">
              <a:extLst>
                <a:ext uri="{FF2B5EF4-FFF2-40B4-BE49-F238E27FC236}">
                  <a16:creationId xmlns:a16="http://schemas.microsoft.com/office/drawing/2014/main" id="{C84FBFCC-A9E8-9D40-A790-4550430E30C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76377" y="2280094"/>
              <a:ext cx="390599" cy="390599"/>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19457" name="Group 19456">
            <a:extLst>
              <a:ext uri="{FF2B5EF4-FFF2-40B4-BE49-F238E27FC236}">
                <a16:creationId xmlns:a16="http://schemas.microsoft.com/office/drawing/2014/main" id="{A7E68BA5-8BA0-134F-7176-CEE676F0D827}"/>
              </a:ext>
            </a:extLst>
          </p:cNvPr>
          <p:cNvGrpSpPr/>
          <p:nvPr/>
        </p:nvGrpSpPr>
        <p:grpSpPr>
          <a:xfrm>
            <a:off x="8451637" y="3717204"/>
            <a:ext cx="3028657" cy="640080"/>
            <a:chOff x="8451637" y="3203291"/>
            <a:chExt cx="3028657" cy="640080"/>
          </a:xfrm>
        </p:grpSpPr>
        <p:grpSp>
          <p:nvGrpSpPr>
            <p:cNvPr id="36" name="Group 35">
              <a:extLst>
                <a:ext uri="{FF2B5EF4-FFF2-40B4-BE49-F238E27FC236}">
                  <a16:creationId xmlns:a16="http://schemas.microsoft.com/office/drawing/2014/main" id="{D4749583-2786-B724-9E7C-394B9476E1CD}"/>
                </a:ext>
              </a:extLst>
            </p:cNvPr>
            <p:cNvGrpSpPr/>
            <p:nvPr/>
          </p:nvGrpSpPr>
          <p:grpSpPr>
            <a:xfrm>
              <a:off x="8451637" y="3203291"/>
              <a:ext cx="3028657" cy="640080"/>
              <a:chOff x="6922167" y="1715149"/>
              <a:chExt cx="3028657" cy="640080"/>
            </a:xfrm>
          </p:grpSpPr>
          <p:cxnSp>
            <p:nvCxnSpPr>
              <p:cNvPr id="37" name="Straight Connector 36">
                <a:extLst>
                  <a:ext uri="{FF2B5EF4-FFF2-40B4-BE49-F238E27FC236}">
                    <a16:creationId xmlns:a16="http://schemas.microsoft.com/office/drawing/2014/main" id="{20BD5E5D-E83A-87C2-4435-0247900F9084}"/>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38" name="Oval 37">
                <a:extLst>
                  <a:ext uri="{FF2B5EF4-FFF2-40B4-BE49-F238E27FC236}">
                    <a16:creationId xmlns:a16="http://schemas.microsoft.com/office/drawing/2014/main" id="{A760A458-FCC2-194F-D6CB-A9FB92468B2D}"/>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86" name="TextBox 85">
              <a:extLst>
                <a:ext uri="{FF2B5EF4-FFF2-40B4-BE49-F238E27FC236}">
                  <a16:creationId xmlns:a16="http://schemas.microsoft.com/office/drawing/2014/main" id="{6332983C-4435-6B34-080E-8D426B3112B6}"/>
                </a:ext>
              </a:extLst>
            </p:cNvPr>
            <p:cNvSpPr txBox="1"/>
            <p:nvPr/>
          </p:nvSpPr>
          <p:spPr>
            <a:xfrm>
              <a:off x="9091717" y="3317267"/>
              <a:ext cx="2137410"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JAE (2 poles) /</a:t>
              </a:r>
              <a:r>
                <a:rPr kumimoji="0" lang="en-US" sz="1200" b="0" i="0" u="none" strike="noStrike" kern="1200" cap="none" spc="0" normalizeH="0" baseline="0" noProof="0">
                  <a:ln>
                    <a:noFill/>
                  </a:ln>
                  <a:solidFill>
                    <a:srgbClr val="00ACEC"/>
                  </a:solidFill>
                  <a:effectLst/>
                  <a:uLnTx/>
                  <a:uFillTx/>
                  <a:latin typeface="Arial" panose="020B0604020202020204"/>
                  <a:ea typeface="+mn-ea"/>
                  <a:cs typeface="Arial" pitchFamily="34" charset="0"/>
                </a:rPr>
                <a:t> </a:t>
              </a: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up to 500A</a:t>
              </a:r>
            </a:p>
          </p:txBody>
        </p:sp>
        <p:pic>
          <p:nvPicPr>
            <p:cNvPr id="88" name="Picture 87">
              <a:extLst>
                <a:ext uri="{FF2B5EF4-FFF2-40B4-BE49-F238E27FC236}">
                  <a16:creationId xmlns:a16="http://schemas.microsoft.com/office/drawing/2014/main" id="{163CD806-3FE4-2187-4136-8E9A20BF1FAE}"/>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8602233" y="3304318"/>
              <a:ext cx="356928" cy="397145"/>
            </a:xfrm>
            <a:prstGeom prst="rect">
              <a:avLst/>
            </a:prstGeom>
            <a:ln>
              <a:noFill/>
            </a:ln>
          </p:spPr>
        </p:pic>
      </p:grpSp>
      <p:grpSp>
        <p:nvGrpSpPr>
          <p:cNvPr id="19463" name="Group 19462">
            <a:extLst>
              <a:ext uri="{FF2B5EF4-FFF2-40B4-BE49-F238E27FC236}">
                <a16:creationId xmlns:a16="http://schemas.microsoft.com/office/drawing/2014/main" id="{A8C01F25-A363-31BB-8190-2FD1482A7BB2}"/>
              </a:ext>
            </a:extLst>
          </p:cNvPr>
          <p:cNvGrpSpPr/>
          <p:nvPr/>
        </p:nvGrpSpPr>
        <p:grpSpPr>
          <a:xfrm>
            <a:off x="5643565" y="999551"/>
            <a:ext cx="5911921" cy="4669633"/>
            <a:chOff x="4754842" y="1165878"/>
            <a:chExt cx="5911921" cy="4669633"/>
          </a:xfrm>
        </p:grpSpPr>
        <p:cxnSp>
          <p:nvCxnSpPr>
            <p:cNvPr id="80" name="Straight Connector 79">
              <a:extLst>
                <a:ext uri="{FF2B5EF4-FFF2-40B4-BE49-F238E27FC236}">
                  <a16:creationId xmlns:a16="http://schemas.microsoft.com/office/drawing/2014/main" id="{41138E9F-35E4-5B32-5224-F8A7CEB9915E}"/>
                </a:ext>
              </a:extLst>
            </p:cNvPr>
            <p:cNvCxnSpPr/>
            <p:nvPr/>
          </p:nvCxnSpPr>
          <p:spPr>
            <a:xfrm>
              <a:off x="4754842" y="1661707"/>
              <a:ext cx="0" cy="4173804"/>
            </a:xfrm>
            <a:prstGeom prst="line">
              <a:avLst/>
            </a:prstGeom>
            <a:ln w="12700">
              <a:solidFill>
                <a:srgbClr val="00ACEC"/>
              </a:solidFill>
              <a:prstDash val="solid"/>
            </a:ln>
            <a:effectLst/>
          </p:spPr>
          <p:style>
            <a:lnRef idx="2">
              <a:schemeClr val="accent1"/>
            </a:lnRef>
            <a:fillRef idx="0">
              <a:schemeClr val="accent1"/>
            </a:fillRef>
            <a:effectRef idx="1">
              <a:schemeClr val="accent1"/>
            </a:effectRef>
            <a:fontRef idx="minor">
              <a:schemeClr val="tx1"/>
            </a:fontRef>
          </p:style>
        </p:cxnSp>
        <p:sp>
          <p:nvSpPr>
            <p:cNvPr id="104" name="TextBox 103">
              <a:extLst>
                <a:ext uri="{FF2B5EF4-FFF2-40B4-BE49-F238E27FC236}">
                  <a16:creationId xmlns:a16="http://schemas.microsoft.com/office/drawing/2014/main" id="{BBD90143-A66D-BD56-959A-8494F5EF2CFB}"/>
                </a:ext>
              </a:extLst>
            </p:cNvPr>
            <p:cNvSpPr txBox="1"/>
            <p:nvPr/>
          </p:nvSpPr>
          <p:spPr>
            <a:xfrm>
              <a:off x="7521192" y="1165878"/>
              <a:ext cx="2189294" cy="369332"/>
            </a:xfrm>
            <a:prstGeom prst="rect">
              <a:avLst/>
            </a:prstGeom>
            <a:noFill/>
            <a:ln>
              <a:noFill/>
            </a:ln>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sz="18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Typical Products</a:t>
              </a:r>
              <a:endParaRPr kumimoji="0" lang="en-US" sz="1800" b="1" i="0" u="none" strike="noStrike" kern="1200" cap="none" spc="0" normalizeH="0" baseline="0" noProof="0">
                <a:ln>
                  <a:noFill/>
                </a:ln>
                <a:solidFill>
                  <a:srgbClr val="00ACEC"/>
                </a:solidFill>
                <a:effectLst/>
                <a:uLnTx/>
                <a:uFillTx/>
                <a:latin typeface="Arial" panose="020B0604020202020204"/>
                <a:ea typeface="+mn-ea"/>
                <a:cs typeface="Arial" pitchFamily="34" charset="0"/>
              </a:endParaRPr>
            </a:p>
          </p:txBody>
        </p:sp>
        <p:grpSp>
          <p:nvGrpSpPr>
            <p:cNvPr id="122" name="Group 121">
              <a:extLst>
                <a:ext uri="{FF2B5EF4-FFF2-40B4-BE49-F238E27FC236}">
                  <a16:creationId xmlns:a16="http://schemas.microsoft.com/office/drawing/2014/main" id="{0DF3A6FB-31AE-1AE5-D389-62B2A519C0B2}"/>
                </a:ext>
              </a:extLst>
            </p:cNvPr>
            <p:cNvGrpSpPr/>
            <p:nvPr/>
          </p:nvGrpSpPr>
          <p:grpSpPr>
            <a:xfrm>
              <a:off x="5096898" y="1606602"/>
              <a:ext cx="3028657" cy="640080"/>
              <a:chOff x="5337933" y="1580265"/>
              <a:chExt cx="3028657" cy="640080"/>
            </a:xfrm>
          </p:grpSpPr>
          <p:grpSp>
            <p:nvGrpSpPr>
              <p:cNvPr id="19" name="Group 18">
                <a:extLst>
                  <a:ext uri="{FF2B5EF4-FFF2-40B4-BE49-F238E27FC236}">
                    <a16:creationId xmlns:a16="http://schemas.microsoft.com/office/drawing/2014/main" id="{8D12C311-FE78-BEB0-A833-C61C2702C826}"/>
                  </a:ext>
                </a:extLst>
              </p:cNvPr>
              <p:cNvGrpSpPr/>
              <p:nvPr/>
            </p:nvGrpSpPr>
            <p:grpSpPr>
              <a:xfrm>
                <a:off x="5337933" y="1580265"/>
                <a:ext cx="3028657" cy="640080"/>
                <a:chOff x="6922167" y="1715149"/>
                <a:chExt cx="3028657" cy="640080"/>
              </a:xfrm>
            </p:grpSpPr>
            <p:cxnSp>
              <p:nvCxnSpPr>
                <p:cNvPr id="20" name="Straight Connector 19">
                  <a:extLst>
                    <a:ext uri="{FF2B5EF4-FFF2-40B4-BE49-F238E27FC236}">
                      <a16:creationId xmlns:a16="http://schemas.microsoft.com/office/drawing/2014/main" id="{D2BC61B5-8671-05D7-BFEC-64BE8B9ABA79}"/>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23" name="Oval 22">
                  <a:extLst>
                    <a:ext uri="{FF2B5EF4-FFF2-40B4-BE49-F238E27FC236}">
                      <a16:creationId xmlns:a16="http://schemas.microsoft.com/office/drawing/2014/main" id="{F55167D8-6916-C4DF-DB3F-016E71AC178F}"/>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9" name="TextBox 28">
                <a:extLst>
                  <a:ext uri="{FF2B5EF4-FFF2-40B4-BE49-F238E27FC236}">
                    <a16:creationId xmlns:a16="http://schemas.microsoft.com/office/drawing/2014/main" id="{F79758A7-F1F7-C115-4B9C-2F0DD3F17572}"/>
                  </a:ext>
                </a:extLst>
              </p:cNvPr>
              <p:cNvSpPr txBox="1"/>
              <p:nvPr/>
            </p:nvSpPr>
            <p:spPr>
              <a:xfrm>
                <a:off x="5978013" y="1686682"/>
                <a:ext cx="1954530" cy="461665"/>
              </a:xfrm>
              <a:prstGeom prst="rect">
                <a:avLst/>
              </a:prstGeom>
              <a:noFill/>
            </p:spPr>
            <p:txBody>
              <a:bodyPr wrap="square">
                <a:spAutoFit/>
              </a:bodyPr>
              <a:lstStyle/>
              <a:p>
                <a:pPr defTabSz="914400" fontAlgn="base">
                  <a:spcBef>
                    <a:spcPct val="0"/>
                  </a:spcBef>
                  <a:spcAft>
                    <a:spcPct val="0"/>
                  </a:spcAft>
                  <a:defRPr/>
                </a:pPr>
                <a:r>
                  <a:rPr lang="en-US" sz="1200" b="1">
                    <a:solidFill>
                      <a:schemeClr val="accent1"/>
                    </a:solidFill>
                  </a:rPr>
                  <a:t>AP, M39019/</a:t>
                </a:r>
                <a:r>
                  <a:rPr lang="en-US" sz="1200">
                    <a:solidFill>
                      <a:schemeClr val="accent1"/>
                    </a:solidFill>
                  </a:rPr>
                  <a:t> </a:t>
                </a:r>
                <a:r>
                  <a:rPr lang="en-US" sz="1200" b="1">
                    <a:solidFill>
                      <a:schemeClr val="accent1"/>
                    </a:solidFill>
                  </a:rPr>
                  <a:t>0.05-20A</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endParaRPr>
              </a:p>
            </p:txBody>
          </p:sp>
        </p:grpSp>
        <p:grpSp>
          <p:nvGrpSpPr>
            <p:cNvPr id="124" name="Group 123">
              <a:extLst>
                <a:ext uri="{FF2B5EF4-FFF2-40B4-BE49-F238E27FC236}">
                  <a16:creationId xmlns:a16="http://schemas.microsoft.com/office/drawing/2014/main" id="{3AF15FD7-846E-BFE3-0D54-984332C9BE68}"/>
                </a:ext>
              </a:extLst>
            </p:cNvPr>
            <p:cNvGrpSpPr/>
            <p:nvPr/>
          </p:nvGrpSpPr>
          <p:grpSpPr>
            <a:xfrm>
              <a:off x="5096898" y="2534404"/>
              <a:ext cx="3028657" cy="640080"/>
              <a:chOff x="5293243" y="2501026"/>
              <a:chExt cx="3028657" cy="640080"/>
            </a:xfrm>
          </p:grpSpPr>
          <p:grpSp>
            <p:nvGrpSpPr>
              <p:cNvPr id="25" name="Group 24">
                <a:extLst>
                  <a:ext uri="{FF2B5EF4-FFF2-40B4-BE49-F238E27FC236}">
                    <a16:creationId xmlns:a16="http://schemas.microsoft.com/office/drawing/2014/main" id="{5A990F5F-B5AE-3413-E9BB-03A01FA492EF}"/>
                  </a:ext>
                </a:extLst>
              </p:cNvPr>
              <p:cNvGrpSpPr/>
              <p:nvPr/>
            </p:nvGrpSpPr>
            <p:grpSpPr>
              <a:xfrm>
                <a:off x="5293243" y="2501026"/>
                <a:ext cx="3028657" cy="640080"/>
                <a:chOff x="6922167" y="1715149"/>
                <a:chExt cx="3028657" cy="640080"/>
              </a:xfrm>
            </p:grpSpPr>
            <p:cxnSp>
              <p:nvCxnSpPr>
                <p:cNvPr id="26" name="Straight Connector 25">
                  <a:extLst>
                    <a:ext uri="{FF2B5EF4-FFF2-40B4-BE49-F238E27FC236}">
                      <a16:creationId xmlns:a16="http://schemas.microsoft.com/office/drawing/2014/main" id="{AB0793CC-2F03-7D83-36F2-30649FD94576}"/>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73A59D59-30A0-2F84-AFBF-B5AD652B457D}"/>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51" name="Picture 2" descr="Risultati immagini per IALN airpax">
                <a:extLst>
                  <a:ext uri="{FF2B5EF4-FFF2-40B4-BE49-F238E27FC236}">
                    <a16:creationId xmlns:a16="http://schemas.microsoft.com/office/drawing/2014/main" id="{950B14B7-2C5A-2D0C-3A72-5AE60603F4FF}"/>
                  </a:ext>
                </a:extLst>
              </p:cNvPr>
              <p:cNvPicPr>
                <a:picLocks noChangeAspect="1" noChangeArrowheads="1"/>
              </p:cNvPicPr>
              <p:nvPr/>
            </p:nvPicPr>
            <p:blipFill rotWithShape="1">
              <a:blip r:embed="rId8" cstate="screen">
                <a:extLst>
                  <a:ext uri="{28A0092B-C50C-407E-A947-70E740481C1C}">
                    <a14:useLocalDpi xmlns:a14="http://schemas.microsoft.com/office/drawing/2010/main" val="0"/>
                  </a:ext>
                </a:extLst>
              </a:blip>
              <a:srcRect/>
              <a:stretch/>
            </p:blipFill>
            <p:spPr bwMode="auto">
              <a:xfrm>
                <a:off x="5441660" y="2634146"/>
                <a:ext cx="417700" cy="3738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53" name="TextBox 52">
                <a:extLst>
                  <a:ext uri="{FF2B5EF4-FFF2-40B4-BE49-F238E27FC236}">
                    <a16:creationId xmlns:a16="http://schemas.microsoft.com/office/drawing/2014/main" id="{0EE853C7-BB80-1D44-44DF-7D4E2727AF60}"/>
                  </a:ext>
                </a:extLst>
              </p:cNvPr>
              <p:cNvSpPr txBox="1"/>
              <p:nvPr/>
            </p:nvSpPr>
            <p:spPr>
              <a:xfrm>
                <a:off x="5933323" y="2585268"/>
                <a:ext cx="1954530"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IAGN, M55629 /</a:t>
                </a:r>
                <a:r>
                  <a:rPr kumimoji="0" lang="en-US" sz="1200" b="0" i="0" u="none" strike="noStrike" kern="1200" cap="none" spc="0" normalizeH="0" baseline="0" noProof="0">
                    <a:ln>
                      <a:noFill/>
                    </a:ln>
                    <a:solidFill>
                      <a:srgbClr val="00ACEC"/>
                    </a:solidFill>
                    <a:effectLst/>
                    <a:uLnTx/>
                    <a:uFillTx/>
                    <a:latin typeface="Arial" panose="020B0604020202020204"/>
                    <a:ea typeface="+mn-ea"/>
                    <a:cs typeface="Arial" pitchFamily="34" charset="0"/>
                  </a:rPr>
                  <a:t> </a:t>
                </a: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0.05-50A</a:t>
                </a:r>
              </a:p>
            </p:txBody>
          </p:sp>
        </p:grpSp>
        <p:grpSp>
          <p:nvGrpSpPr>
            <p:cNvPr id="126" name="Group 125">
              <a:extLst>
                <a:ext uri="{FF2B5EF4-FFF2-40B4-BE49-F238E27FC236}">
                  <a16:creationId xmlns:a16="http://schemas.microsoft.com/office/drawing/2014/main" id="{7AC6647A-9123-ADAC-15AC-A8FECC853747}"/>
                </a:ext>
              </a:extLst>
            </p:cNvPr>
            <p:cNvGrpSpPr/>
            <p:nvPr/>
          </p:nvGrpSpPr>
          <p:grpSpPr>
            <a:xfrm>
              <a:off x="5096898" y="4390008"/>
              <a:ext cx="3028657" cy="640080"/>
              <a:chOff x="5267829" y="4397047"/>
              <a:chExt cx="3028657" cy="640080"/>
            </a:xfrm>
          </p:grpSpPr>
          <p:grpSp>
            <p:nvGrpSpPr>
              <p:cNvPr id="33" name="Group 32">
                <a:extLst>
                  <a:ext uri="{FF2B5EF4-FFF2-40B4-BE49-F238E27FC236}">
                    <a16:creationId xmlns:a16="http://schemas.microsoft.com/office/drawing/2014/main" id="{16E00C70-1FEA-0C61-A9C5-35523507A4D6}"/>
                  </a:ext>
                </a:extLst>
              </p:cNvPr>
              <p:cNvGrpSpPr/>
              <p:nvPr/>
            </p:nvGrpSpPr>
            <p:grpSpPr>
              <a:xfrm>
                <a:off x="5267829" y="4397047"/>
                <a:ext cx="3028657" cy="640080"/>
                <a:chOff x="6922167" y="1715149"/>
                <a:chExt cx="3028657" cy="640080"/>
              </a:xfrm>
            </p:grpSpPr>
            <p:cxnSp>
              <p:nvCxnSpPr>
                <p:cNvPr id="34" name="Straight Connector 33">
                  <a:extLst>
                    <a:ext uri="{FF2B5EF4-FFF2-40B4-BE49-F238E27FC236}">
                      <a16:creationId xmlns:a16="http://schemas.microsoft.com/office/drawing/2014/main" id="{BD07DF20-9BAA-4F70-BE25-CCFF7B5F69A8}"/>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35" name="Oval 34">
                  <a:extLst>
                    <a:ext uri="{FF2B5EF4-FFF2-40B4-BE49-F238E27FC236}">
                      <a16:creationId xmlns:a16="http://schemas.microsoft.com/office/drawing/2014/main" id="{137BBD5F-F30B-5838-40CB-ACB2C819691F}"/>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69" name="TextBox 68">
                <a:extLst>
                  <a:ext uri="{FF2B5EF4-FFF2-40B4-BE49-F238E27FC236}">
                    <a16:creationId xmlns:a16="http://schemas.microsoft.com/office/drawing/2014/main" id="{F08E54D6-FCBE-772A-7370-3C33A4159129}"/>
                  </a:ext>
                </a:extLst>
              </p:cNvPr>
              <p:cNvSpPr txBox="1"/>
              <p:nvPr/>
            </p:nvSpPr>
            <p:spPr>
              <a:xfrm>
                <a:off x="5925574" y="4516826"/>
                <a:ext cx="1707603"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IALNHPK / 0.05-300A</a:t>
                </a:r>
              </a:p>
            </p:txBody>
          </p:sp>
          <p:pic>
            <p:nvPicPr>
              <p:cNvPr id="70" name="Picture 2" descr="Risultati immagini per IAL Airpax">
                <a:extLst>
                  <a:ext uri="{FF2B5EF4-FFF2-40B4-BE49-F238E27FC236}">
                    <a16:creationId xmlns:a16="http://schemas.microsoft.com/office/drawing/2014/main" id="{4661173A-B270-ADA8-F5F1-504DDBDF5493}"/>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5356103" y="4520066"/>
                <a:ext cx="456361" cy="426505"/>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125" name="Group 124">
              <a:extLst>
                <a:ext uri="{FF2B5EF4-FFF2-40B4-BE49-F238E27FC236}">
                  <a16:creationId xmlns:a16="http://schemas.microsoft.com/office/drawing/2014/main" id="{0ACD045B-AD35-49C0-E88D-2B44D1905203}"/>
                </a:ext>
              </a:extLst>
            </p:cNvPr>
            <p:cNvGrpSpPr/>
            <p:nvPr/>
          </p:nvGrpSpPr>
          <p:grpSpPr>
            <a:xfrm>
              <a:off x="5096898" y="3462206"/>
              <a:ext cx="3114081" cy="640080"/>
              <a:chOff x="5285700" y="3461146"/>
              <a:chExt cx="3114081" cy="640080"/>
            </a:xfrm>
          </p:grpSpPr>
          <p:grpSp>
            <p:nvGrpSpPr>
              <p:cNvPr id="30" name="Group 29">
                <a:extLst>
                  <a:ext uri="{FF2B5EF4-FFF2-40B4-BE49-F238E27FC236}">
                    <a16:creationId xmlns:a16="http://schemas.microsoft.com/office/drawing/2014/main" id="{ED4FF764-A517-3741-7705-D48908F6951C}"/>
                  </a:ext>
                </a:extLst>
              </p:cNvPr>
              <p:cNvGrpSpPr/>
              <p:nvPr/>
            </p:nvGrpSpPr>
            <p:grpSpPr>
              <a:xfrm>
                <a:off x="5285700" y="3461146"/>
                <a:ext cx="3028657" cy="640080"/>
                <a:chOff x="6922167" y="1715149"/>
                <a:chExt cx="3028657" cy="640080"/>
              </a:xfrm>
            </p:grpSpPr>
            <p:cxnSp>
              <p:nvCxnSpPr>
                <p:cNvPr id="31" name="Straight Connector 30">
                  <a:extLst>
                    <a:ext uri="{FF2B5EF4-FFF2-40B4-BE49-F238E27FC236}">
                      <a16:creationId xmlns:a16="http://schemas.microsoft.com/office/drawing/2014/main" id="{52DC4F49-29C0-B2D2-3DFF-ABB04EF77930}"/>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32" name="Oval 31">
                  <a:extLst>
                    <a:ext uri="{FF2B5EF4-FFF2-40B4-BE49-F238E27FC236}">
                      <a16:creationId xmlns:a16="http://schemas.microsoft.com/office/drawing/2014/main" id="{DA359BCC-461F-C8D7-8E5A-BF5E5D96FE72}"/>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66" name="TextBox 65">
                <a:extLst>
                  <a:ext uri="{FF2B5EF4-FFF2-40B4-BE49-F238E27FC236}">
                    <a16:creationId xmlns:a16="http://schemas.microsoft.com/office/drawing/2014/main" id="{53A86252-89A6-E067-5C07-8E639F27A207}"/>
                  </a:ext>
                </a:extLst>
              </p:cNvPr>
              <p:cNvSpPr txBox="1"/>
              <p:nvPr/>
            </p:nvSpPr>
            <p:spPr>
              <a:xfrm>
                <a:off x="5933323" y="3545474"/>
                <a:ext cx="2466458"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IALN, IULN, M55629 /</a:t>
                </a:r>
                <a:r>
                  <a:rPr kumimoji="0" lang="en-US" sz="1200" b="0" i="0" u="none" strike="noStrike" kern="1200" cap="none" spc="0" normalizeH="0" baseline="0" noProof="0">
                    <a:ln>
                      <a:noFill/>
                    </a:ln>
                    <a:solidFill>
                      <a:srgbClr val="00ACEC"/>
                    </a:solidFill>
                    <a:effectLst/>
                    <a:uLnTx/>
                    <a:uFillTx/>
                    <a:latin typeface="Arial" panose="020B0604020202020204"/>
                    <a:ea typeface="+mn-ea"/>
                    <a:cs typeface="Arial" pitchFamily="34" charset="0"/>
                  </a:rPr>
                  <a:t> </a:t>
                </a: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0.05-100A</a:t>
                </a:r>
              </a:p>
            </p:txBody>
          </p:sp>
          <p:pic>
            <p:nvPicPr>
              <p:cNvPr id="71" name="Picture 2" descr="Risultati immagini per IALN airpax">
                <a:extLst>
                  <a:ext uri="{FF2B5EF4-FFF2-40B4-BE49-F238E27FC236}">
                    <a16:creationId xmlns:a16="http://schemas.microsoft.com/office/drawing/2014/main" id="{D5F4762C-5BF7-78D2-9B69-4DF2E7C4B9DF}"/>
                  </a:ext>
                </a:extLst>
              </p:cNvPr>
              <p:cNvPicPr>
                <a:picLocks noChangeAspect="1" noChangeArrowheads="1"/>
              </p:cNvPicPr>
              <p:nvPr/>
            </p:nvPicPr>
            <p:blipFill rotWithShape="1">
              <a:blip r:embed="rId8" cstate="screen">
                <a:extLst>
                  <a:ext uri="{28A0092B-C50C-407E-A947-70E740481C1C}">
                    <a14:useLocalDpi xmlns:a14="http://schemas.microsoft.com/office/drawing/2010/main" val="0"/>
                  </a:ext>
                </a:extLst>
              </a:blip>
              <a:srcRect/>
              <a:stretch/>
            </p:blipFill>
            <p:spPr bwMode="auto">
              <a:xfrm>
                <a:off x="5439440" y="3594266"/>
                <a:ext cx="417700" cy="373839"/>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96" name="TextBox 95">
              <a:extLst>
                <a:ext uri="{FF2B5EF4-FFF2-40B4-BE49-F238E27FC236}">
                  <a16:creationId xmlns:a16="http://schemas.microsoft.com/office/drawing/2014/main" id="{ED2C92CC-CCB5-6CD6-D876-C684171916D3}"/>
                </a:ext>
              </a:extLst>
            </p:cNvPr>
            <p:cNvSpPr txBox="1"/>
            <p:nvPr/>
          </p:nvSpPr>
          <p:spPr>
            <a:xfrm>
              <a:off x="9091717" y="4276325"/>
              <a:ext cx="1575046"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Mini 100/</a:t>
              </a:r>
              <a:r>
                <a:rPr kumimoji="0" lang="en-US" sz="1200" b="0" i="0" u="none" strike="noStrike" kern="1200" cap="none" spc="0" normalizeH="0" baseline="0" noProof="0">
                  <a:ln>
                    <a:noFill/>
                  </a:ln>
                  <a:solidFill>
                    <a:srgbClr val="00ACEC"/>
                  </a:solidFill>
                  <a:effectLst/>
                  <a:uLnTx/>
                  <a:uFillTx/>
                  <a:latin typeface="Arial" panose="020B0604020202020204"/>
                  <a:ea typeface="+mn-ea"/>
                  <a:cs typeface="Arial" pitchFamily="34" charset="0"/>
                </a:rPr>
                <a:t> </a:t>
              </a: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up to 25A</a:t>
              </a:r>
            </a:p>
          </p:txBody>
        </p:sp>
      </p:grpSp>
      <p:grpSp>
        <p:nvGrpSpPr>
          <p:cNvPr id="19459" name="Group 19458">
            <a:extLst>
              <a:ext uri="{FF2B5EF4-FFF2-40B4-BE49-F238E27FC236}">
                <a16:creationId xmlns:a16="http://schemas.microsoft.com/office/drawing/2014/main" id="{C167EE2D-1D0F-BCA3-FEBC-2AB1D97D3B1D}"/>
              </a:ext>
            </a:extLst>
          </p:cNvPr>
          <p:cNvGrpSpPr/>
          <p:nvPr/>
        </p:nvGrpSpPr>
        <p:grpSpPr>
          <a:xfrm>
            <a:off x="8451637" y="4722019"/>
            <a:ext cx="3028657" cy="640080"/>
            <a:chOff x="8487796" y="4200023"/>
            <a:chExt cx="3028657" cy="640080"/>
          </a:xfrm>
        </p:grpSpPr>
        <p:grpSp>
          <p:nvGrpSpPr>
            <p:cNvPr id="39" name="Group 38">
              <a:extLst>
                <a:ext uri="{FF2B5EF4-FFF2-40B4-BE49-F238E27FC236}">
                  <a16:creationId xmlns:a16="http://schemas.microsoft.com/office/drawing/2014/main" id="{1823E01B-459E-5BC6-E7D0-BDC45491EC26}"/>
                </a:ext>
              </a:extLst>
            </p:cNvPr>
            <p:cNvGrpSpPr/>
            <p:nvPr/>
          </p:nvGrpSpPr>
          <p:grpSpPr>
            <a:xfrm>
              <a:off x="8487796" y="4200023"/>
              <a:ext cx="3028657" cy="640080"/>
              <a:chOff x="6922167" y="1715149"/>
              <a:chExt cx="3028657" cy="640080"/>
            </a:xfrm>
          </p:grpSpPr>
          <p:cxnSp>
            <p:nvCxnSpPr>
              <p:cNvPr id="40" name="Straight Connector 39">
                <a:extLst>
                  <a:ext uri="{FF2B5EF4-FFF2-40B4-BE49-F238E27FC236}">
                    <a16:creationId xmlns:a16="http://schemas.microsoft.com/office/drawing/2014/main" id="{33DFC10E-988A-1770-0976-2B9E2261009A}"/>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41" name="Oval 40">
                <a:extLst>
                  <a:ext uri="{FF2B5EF4-FFF2-40B4-BE49-F238E27FC236}">
                    <a16:creationId xmlns:a16="http://schemas.microsoft.com/office/drawing/2014/main" id="{39EBE452-3813-C575-3D59-2091880525F0}"/>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98" name="Picture 97">
              <a:extLst>
                <a:ext uri="{FF2B5EF4-FFF2-40B4-BE49-F238E27FC236}">
                  <a16:creationId xmlns:a16="http://schemas.microsoft.com/office/drawing/2014/main" id="{0C7833AF-768D-4192-31AB-F4D5878560FD}"/>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9589" b="89954" l="5936" r="89954"/>
                      </a14:imgEffect>
                    </a14:imgLayer>
                  </a14:imgProps>
                </a:ext>
                <a:ext uri="{28A0092B-C50C-407E-A947-70E740481C1C}">
                  <a14:useLocalDpi xmlns:a14="http://schemas.microsoft.com/office/drawing/2010/main" val="0"/>
                </a:ext>
              </a:extLst>
            </a:blip>
            <a:stretch>
              <a:fillRect/>
            </a:stretch>
          </p:blipFill>
          <p:spPr>
            <a:xfrm>
              <a:off x="8545015" y="4237362"/>
              <a:ext cx="525643" cy="525643"/>
            </a:xfrm>
            <a:prstGeom prst="rect">
              <a:avLst/>
            </a:prstGeom>
            <a:ln>
              <a:noFill/>
            </a:ln>
          </p:spPr>
        </p:pic>
      </p:grpSp>
      <p:grpSp>
        <p:nvGrpSpPr>
          <p:cNvPr id="19460" name="Group 19459">
            <a:extLst>
              <a:ext uri="{FF2B5EF4-FFF2-40B4-BE49-F238E27FC236}">
                <a16:creationId xmlns:a16="http://schemas.microsoft.com/office/drawing/2014/main" id="{0B910F33-4A92-1453-4A2A-AF861E806384}"/>
              </a:ext>
            </a:extLst>
          </p:cNvPr>
          <p:cNvGrpSpPr/>
          <p:nvPr/>
        </p:nvGrpSpPr>
        <p:grpSpPr>
          <a:xfrm>
            <a:off x="8451637" y="5726834"/>
            <a:ext cx="3028657" cy="640080"/>
            <a:chOff x="8451637" y="5195431"/>
            <a:chExt cx="3028657" cy="640080"/>
          </a:xfrm>
        </p:grpSpPr>
        <p:grpSp>
          <p:nvGrpSpPr>
            <p:cNvPr id="45" name="Group 44">
              <a:extLst>
                <a:ext uri="{FF2B5EF4-FFF2-40B4-BE49-F238E27FC236}">
                  <a16:creationId xmlns:a16="http://schemas.microsoft.com/office/drawing/2014/main" id="{3B52F383-8E0C-9348-1302-62520552B558}"/>
                </a:ext>
              </a:extLst>
            </p:cNvPr>
            <p:cNvGrpSpPr/>
            <p:nvPr/>
          </p:nvGrpSpPr>
          <p:grpSpPr>
            <a:xfrm>
              <a:off x="8451637" y="5195431"/>
              <a:ext cx="3028657" cy="640080"/>
              <a:chOff x="6922167" y="1715149"/>
              <a:chExt cx="3028657" cy="640080"/>
            </a:xfrm>
          </p:grpSpPr>
          <p:cxnSp>
            <p:nvCxnSpPr>
              <p:cNvPr id="46" name="Straight Connector 45">
                <a:extLst>
                  <a:ext uri="{FF2B5EF4-FFF2-40B4-BE49-F238E27FC236}">
                    <a16:creationId xmlns:a16="http://schemas.microsoft.com/office/drawing/2014/main" id="{72150CC7-6712-A319-DA82-900910C42B15}"/>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47" name="Oval 46">
                <a:extLst>
                  <a:ext uri="{FF2B5EF4-FFF2-40B4-BE49-F238E27FC236}">
                    <a16:creationId xmlns:a16="http://schemas.microsoft.com/office/drawing/2014/main" id="{6B025344-67E6-FC04-DE86-054B19172340}"/>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14" name="TextBox 113">
              <a:extLst>
                <a:ext uri="{FF2B5EF4-FFF2-40B4-BE49-F238E27FC236}">
                  <a16:creationId xmlns:a16="http://schemas.microsoft.com/office/drawing/2014/main" id="{24DE4343-28C5-7225-A01C-4850F71BC6EC}"/>
                </a:ext>
              </a:extLst>
            </p:cNvPr>
            <p:cNvSpPr txBox="1"/>
            <p:nvPr/>
          </p:nvSpPr>
          <p:spPr>
            <a:xfrm>
              <a:off x="9091717" y="5310730"/>
              <a:ext cx="2349840"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err="1">
                  <a:ln>
                    <a:noFill/>
                  </a:ln>
                  <a:solidFill>
                    <a:srgbClr val="00ACEC"/>
                  </a:solidFill>
                  <a:effectLst/>
                  <a:uLnTx/>
                  <a:uFillTx/>
                  <a:latin typeface="Arial" panose="020B0604020202020204"/>
                  <a:ea typeface="+mn-ea"/>
                  <a:cs typeface="Arial" pitchFamily="34" charset="0"/>
                </a:rPr>
                <a:t>MXxx</a:t>
              </a: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 Series / 48V, 150-1000A</a:t>
              </a:r>
            </a:p>
          </p:txBody>
        </p:sp>
        <p:pic>
          <p:nvPicPr>
            <p:cNvPr id="121" name="Picture 120">
              <a:extLst>
                <a:ext uri="{FF2B5EF4-FFF2-40B4-BE49-F238E27FC236}">
                  <a16:creationId xmlns:a16="http://schemas.microsoft.com/office/drawing/2014/main" id="{8CB6E7AA-2E03-BCB2-AFA3-B591E4E35FCB}"/>
                </a:ext>
              </a:extLst>
            </p:cNvPr>
            <p:cNvPicPr>
              <a:picLocks noChangeAspect="1"/>
            </p:cNvPicPr>
            <p:nvPr/>
          </p:nvPicPr>
          <p:blipFill>
            <a:blip r:embed="rId11"/>
            <a:stretch>
              <a:fillRect/>
            </a:stretch>
          </p:blipFill>
          <p:spPr>
            <a:xfrm>
              <a:off x="8545015" y="5317807"/>
              <a:ext cx="434897" cy="371589"/>
            </a:xfrm>
            <a:prstGeom prst="rect">
              <a:avLst/>
            </a:prstGeom>
          </p:spPr>
        </p:pic>
      </p:grpSp>
      <p:pic>
        <p:nvPicPr>
          <p:cNvPr id="2" name="Picture 4" descr="Risultati immagini per military car carrier trailer 3d model">
            <a:extLst>
              <a:ext uri="{FF2B5EF4-FFF2-40B4-BE49-F238E27FC236}">
                <a16:creationId xmlns:a16="http://schemas.microsoft.com/office/drawing/2014/main" id="{C6A288CE-CE53-E96D-9F0E-48CDE250C9B4}"/>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28809" b="69482" l="977" r="98340"/>
                    </a14:imgEffect>
                  </a14:imgLayer>
                </a14:imgProps>
              </a:ext>
              <a:ext uri="{28A0092B-C50C-407E-A947-70E740481C1C}">
                <a14:useLocalDpi xmlns:a14="http://schemas.microsoft.com/office/drawing/2010/main" val="0"/>
              </a:ext>
            </a:extLst>
          </a:blip>
          <a:srcRect t="28950" r="1584" b="30272"/>
          <a:stretch/>
        </p:blipFill>
        <p:spPr bwMode="auto">
          <a:xfrm>
            <a:off x="138526" y="2141758"/>
            <a:ext cx="2149600" cy="89067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descr="Risultati immagini per military car carrier trailer 3d model">
            <a:extLst>
              <a:ext uri="{FF2B5EF4-FFF2-40B4-BE49-F238E27FC236}">
                <a16:creationId xmlns:a16="http://schemas.microsoft.com/office/drawing/2014/main" id="{E5BD1645-30D3-A333-F826-0FD1CCB61693}"/>
              </a:ext>
            </a:extLst>
          </p:cNvPr>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8511" b="88975" l="1848" r="98261">
                        <a14:foregroundMark x1="14674" y1="59961" x2="14674" y2="59961"/>
                        <a14:backgroundMark x1="64348" y1="86654" x2="64348" y2="86654"/>
                        <a14:backgroundMark x1="65435" y1="77950" x2="65435" y2="77950"/>
                        <a14:backgroundMark x1="59130" y1="82205" x2="59130" y2="82205"/>
                        <a14:backgroundMark x1="43261" y1="76789" x2="43261" y2="76789"/>
                        <a14:backgroundMark x1="18587" y1="60928" x2="18587" y2="60928"/>
                        <a14:backgroundMark x1="18587" y1="60928" x2="18587" y2="60928"/>
                        <a14:backgroundMark x1="16304" y1="61896" x2="16304" y2="61896"/>
                        <a14:backgroundMark x1="39457" y1="73694" x2="39457" y2="73694"/>
                        <a14:backgroundMark x1="34130" y1="70986" x2="34130" y2="70986"/>
                        <a14:backgroundMark x1="20435" y1="61315" x2="20435" y2="61315"/>
                        <a14:backgroundMark x1="19457" y1="60348" x2="19457" y2="60348"/>
                        <a14:backgroundMark x1="17283" y1="60348" x2="17283" y2="60348"/>
                      </a14:backgroundRemoval>
                    </a14:imgEffect>
                  </a14:imgLayer>
                </a14:imgProps>
              </a:ext>
              <a:ext uri="{28A0092B-C50C-407E-A947-70E740481C1C}">
                <a14:useLocalDpi xmlns:a14="http://schemas.microsoft.com/office/drawing/2010/main" val="0"/>
              </a:ext>
            </a:extLst>
          </a:blip>
          <a:srcRect/>
          <a:stretch>
            <a:fillRect/>
          </a:stretch>
        </p:blipFill>
        <p:spPr bwMode="auto">
          <a:xfrm>
            <a:off x="2012623" y="3062077"/>
            <a:ext cx="2081523" cy="116972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Risultati immagini per IED rollers 3d model">
            <a:extLst>
              <a:ext uri="{FF2B5EF4-FFF2-40B4-BE49-F238E27FC236}">
                <a16:creationId xmlns:a16="http://schemas.microsoft.com/office/drawing/2014/main" id="{D06C26A5-7564-E868-F50B-A098131161A4}"/>
              </a:ext>
            </a:extLst>
          </p:cNvPr>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10000" b="96731" l="6386" r="90000">
                        <a14:foregroundMark x1="58072" y1="83654" x2="58072" y2="83654"/>
                        <a14:foregroundMark x1="58072" y1="80577" x2="58072" y2="80577"/>
                        <a14:foregroundMark x1="59157" y1="81731" x2="59157" y2="81731"/>
                        <a14:foregroundMark x1="59880" y1="84808" x2="59880" y2="84808"/>
                        <a14:foregroundMark x1="57831" y1="85385" x2="57831" y2="85385"/>
                        <a14:foregroundMark x1="60361" y1="81154" x2="60361" y2="81154"/>
                        <a14:foregroundMark x1="62048" y1="77500" x2="62048" y2="77500"/>
                        <a14:foregroundMark x1="46747" y1="69808" x2="46747" y2="69808"/>
                        <a14:foregroundMark x1="37108" y1="68462" x2="37108" y2="68462"/>
                        <a14:backgroundMark x1="46506" y1="77692" x2="46506" y2="77692"/>
                        <a14:backgroundMark x1="49398" y1="79038" x2="49398" y2="79038"/>
                        <a14:backgroundMark x1="59036" y1="78462" x2="59036" y2="78462"/>
                        <a14:backgroundMark x1="58434" y1="83654" x2="58434" y2="83654"/>
                        <a14:backgroundMark x1="60241" y1="75962" x2="60241" y2="75962"/>
                        <a14:backgroundMark x1="53494" y1="80000" x2="53494" y2="80000"/>
                        <a14:backgroundMark x1="41325" y1="77692" x2="41325" y2="77692"/>
                        <a14:backgroundMark x1="38916" y1="71538" x2="38916" y2="71538"/>
                        <a14:backgroundMark x1="36867" y1="70577" x2="36867" y2="70577"/>
                        <a14:backgroundMark x1="67711" y1="68269" x2="67711" y2="68269"/>
                        <a14:backgroundMark x1="70120" y1="67500" x2="70120" y2="67500"/>
                        <a14:backgroundMark x1="74217" y1="67692" x2="74217" y2="67692"/>
                        <a14:backgroundMark x1="80120" y1="70385" x2="80120" y2="70385"/>
                      </a14:backgroundRemoval>
                    </a14:imgEffect>
                  </a14:imgLayer>
                </a14:imgProps>
              </a:ext>
              <a:ext uri="{28A0092B-C50C-407E-A947-70E740481C1C}">
                <a14:useLocalDpi xmlns:a14="http://schemas.microsoft.com/office/drawing/2010/main" val="0"/>
              </a:ext>
            </a:extLst>
          </a:blip>
          <a:srcRect/>
          <a:stretch>
            <a:fillRect/>
          </a:stretch>
        </p:blipFill>
        <p:spPr bwMode="auto">
          <a:xfrm>
            <a:off x="133173" y="4011129"/>
            <a:ext cx="2388577" cy="149645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8321993-9E50-AB95-67CC-1E0B130D7763}"/>
              </a:ext>
            </a:extLst>
          </p:cNvPr>
          <p:cNvPicPr>
            <a:picLocks noChangeAspect="1"/>
          </p:cNvPicPr>
          <p:nvPr/>
        </p:nvPicPr>
        <p:blipFill>
          <a:blip r:embed="rId18" cstate="print">
            <a:duotone>
              <a:prstClr val="black"/>
              <a:schemeClr val="accent3">
                <a:tint val="45000"/>
                <a:satMod val="400000"/>
              </a:schemeClr>
            </a:duotone>
            <a:extLst>
              <a:ext uri="{BEBA8EAE-BF5A-486C-A8C5-ECC9F3942E4B}">
                <a14:imgProps xmlns:a14="http://schemas.microsoft.com/office/drawing/2010/main">
                  <a14:imgLayer r:embed="rId19">
                    <a14:imgEffect>
                      <a14:backgroundRemoval t="7106" b="98242" l="9961" r="89941">
                        <a14:foregroundMark x1="54980" y1="93480" x2="54980" y2="93480"/>
                        <a14:foregroundMark x1="24463" y1="54286" x2="24463" y2="54286"/>
                        <a14:foregroundMark x1="25977" y1="52161" x2="25977" y2="52161"/>
                        <a14:foregroundMark x1="27490" y1="52234" x2="27490" y2="52234"/>
                        <a14:foregroundMark x1="24707" y1="52015" x2="24707" y2="52015"/>
                        <a14:foregroundMark x1="28076" y1="58535" x2="28076" y2="58535"/>
                        <a14:foregroundMark x1="30615" y1="59194" x2="30615" y2="59194"/>
                        <a14:foregroundMark x1="25879" y1="56557" x2="25879" y2="56557"/>
                        <a14:backgroundMark x1="26807" y1="54066" x2="26807" y2="54066"/>
                      </a14:backgroundRemoval>
                    </a14:imgEffect>
                  </a14:imgLayer>
                </a14:imgProps>
              </a:ext>
              <a:ext uri="{28A0092B-C50C-407E-A947-70E740481C1C}">
                <a14:useLocalDpi xmlns:a14="http://schemas.microsoft.com/office/drawing/2010/main" val="0"/>
              </a:ext>
            </a:extLst>
          </a:blip>
          <a:stretch>
            <a:fillRect/>
          </a:stretch>
        </p:blipFill>
        <p:spPr>
          <a:xfrm>
            <a:off x="2073820" y="4500568"/>
            <a:ext cx="2677092" cy="1784292"/>
          </a:xfrm>
          <a:prstGeom prst="rect">
            <a:avLst/>
          </a:prstGeom>
        </p:spPr>
      </p:pic>
      <p:pic>
        <p:nvPicPr>
          <p:cNvPr id="7" name="Picture 2" descr="Risultati immagini per M39019 Airpax">
            <a:extLst>
              <a:ext uri="{FF2B5EF4-FFF2-40B4-BE49-F238E27FC236}">
                <a16:creationId xmlns:a16="http://schemas.microsoft.com/office/drawing/2014/main" id="{32C14228-409E-27B5-D690-5A6EF64A726E}"/>
              </a:ext>
            </a:extLst>
          </p:cNvPr>
          <p:cNvPicPr>
            <a:picLocks noChangeAspect="1" noChangeArrowheads="1"/>
          </p:cNvPicPr>
          <p:nvPr/>
        </p:nvPicPr>
        <p:blipFill>
          <a:blip r:embed="rId20" cstate="screen">
            <a:extLst>
              <a:ext uri="{28A0092B-C50C-407E-A947-70E740481C1C}">
                <a14:useLocalDpi xmlns:a14="http://schemas.microsoft.com/office/drawing/2010/main" val="0"/>
              </a:ext>
            </a:extLst>
          </a:blip>
          <a:srcRect/>
          <a:stretch>
            <a:fillRect/>
          </a:stretch>
        </p:blipFill>
        <p:spPr bwMode="auto">
          <a:xfrm>
            <a:off x="5212887" y="2218880"/>
            <a:ext cx="412269" cy="458722"/>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id="{E4C44D8A-D7A7-2446-6182-9BDD18971ECF}"/>
              </a:ext>
            </a:extLst>
          </p:cNvPr>
          <p:cNvSpPr txBox="1"/>
          <p:nvPr/>
        </p:nvSpPr>
        <p:spPr>
          <a:xfrm>
            <a:off x="-887137" y="1441607"/>
            <a:ext cx="11516359" cy="338554"/>
          </a:xfrm>
          <a:prstGeom prst="rect">
            <a:avLst/>
          </a:prstGeom>
          <a:noFill/>
        </p:spPr>
        <p:txBody>
          <a:bodyPr wrap="square">
            <a:spAutoFit/>
          </a:bodyPr>
          <a:lstStyle/>
          <a:p>
            <a:r>
              <a:rPr lang="en-US" sz="1600" b="1">
                <a:solidFill>
                  <a:schemeClr val="accent1"/>
                </a:solidFill>
              </a:rPr>
              <a:t>Mobility, load‑handling, and mission‑support solutions for military operations</a:t>
            </a:r>
          </a:p>
        </p:txBody>
      </p:sp>
    </p:spTree>
    <p:extLst>
      <p:ext uri="{BB962C8B-B14F-4D97-AF65-F5344CB8AC3E}">
        <p14:creationId xmlns:p14="http://schemas.microsoft.com/office/powerpoint/2010/main" val="1848366525"/>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
            <a:extLst>
              <a:ext uri="{FF2B5EF4-FFF2-40B4-BE49-F238E27FC236}">
                <a16:creationId xmlns:a16="http://schemas.microsoft.com/office/drawing/2014/main" id="{AEEF8CE7-4AEE-72CE-FD38-817FA8F7565C}"/>
              </a:ext>
            </a:extLst>
          </p:cNvPr>
          <p:cNvSpPr>
            <a:spLocks noGrp="1"/>
          </p:cNvSpPr>
          <p:nvPr>
            <p:ph idx="1"/>
          </p:nvPr>
        </p:nvSpPr>
        <p:spPr>
          <a:xfrm>
            <a:off x="330200" y="1196280"/>
            <a:ext cx="6353629" cy="5204520"/>
          </a:xfrm>
        </p:spPr>
        <p:txBody>
          <a:bodyPr>
            <a:normAutofit/>
          </a:bodyPr>
          <a:lstStyle/>
          <a:p>
            <a:pPr marL="0" indent="0">
              <a:buNone/>
            </a:pPr>
            <a:r>
              <a:rPr lang="en-US" sz="2000" dirty="0"/>
              <a:t>At </a:t>
            </a:r>
            <a:r>
              <a:rPr lang="en-US" sz="2000" dirty="0" err="1"/>
              <a:t>Sensata</a:t>
            </a:r>
            <a:r>
              <a:rPr lang="en-US" sz="2000" dirty="0"/>
              <a:t> Technologies, we are proud to support the mission-critical needs of the global defense industry. Our advanced portfolio of circuit protection, solid-state switching, contactors, motors, actuators, and RF Reed Relays are engineered to perform in the most demanding environments.</a:t>
            </a:r>
          </a:p>
          <a:p>
            <a:pPr marL="0" indent="0">
              <a:buNone/>
            </a:pPr>
            <a:r>
              <a:rPr lang="en-US" sz="2000" dirty="0"/>
              <a:t>With decades of proven reliability, </a:t>
            </a:r>
            <a:r>
              <a:rPr lang="en-US" sz="2000" dirty="0" err="1"/>
              <a:t>Sensata’s</a:t>
            </a:r>
            <a:r>
              <a:rPr lang="en-US" sz="2000" dirty="0"/>
              <a:t> solutions are trusted across a wide range of military platforms, from armored vehicles and missile systems to naval vessels and aerospace applications. Our products meet rigorous military standards and are designed to ensure operational continuity, safety, and performance in the harshest conditions.</a:t>
            </a:r>
          </a:p>
          <a:p>
            <a:pPr marL="0" indent="0">
              <a:buNone/>
            </a:pPr>
            <a:r>
              <a:rPr lang="en-US" sz="2000" dirty="0"/>
              <a:t>Explore the various product lines from </a:t>
            </a:r>
            <a:r>
              <a:rPr lang="en-US" sz="2000" dirty="0" err="1"/>
              <a:t>Sensata’s</a:t>
            </a:r>
            <a:r>
              <a:rPr lang="en-US" sz="2000" dirty="0"/>
              <a:t> brands.</a:t>
            </a:r>
          </a:p>
        </p:txBody>
      </p:sp>
      <p:sp>
        <p:nvSpPr>
          <p:cNvPr id="9" name="Title 2">
            <a:extLst>
              <a:ext uri="{FF2B5EF4-FFF2-40B4-BE49-F238E27FC236}">
                <a16:creationId xmlns:a16="http://schemas.microsoft.com/office/drawing/2014/main" id="{FDBBB32A-A41B-5CA5-190A-838846A8AA1A}"/>
              </a:ext>
            </a:extLst>
          </p:cNvPr>
          <p:cNvSpPr>
            <a:spLocks noGrp="1"/>
          </p:cNvSpPr>
          <p:nvPr>
            <p:ph type="title"/>
          </p:nvPr>
        </p:nvSpPr>
        <p:spPr>
          <a:xfrm>
            <a:off x="330200" y="285055"/>
            <a:ext cx="11516360" cy="776288"/>
          </a:xfrm>
        </p:spPr>
        <p:txBody>
          <a:bodyPr/>
          <a:lstStyle/>
          <a:p>
            <a:r>
              <a:rPr lang="en-US"/>
              <a:t>Defense-Ready Solutions</a:t>
            </a:r>
          </a:p>
        </p:txBody>
      </p:sp>
      <p:pic>
        <p:nvPicPr>
          <p:cNvPr id="3" name="Picture 2" descr="A military vehicle driving on a dirt road&#10;&#10;AI-generated content may be incorrect.">
            <a:extLst>
              <a:ext uri="{FF2B5EF4-FFF2-40B4-BE49-F238E27FC236}">
                <a16:creationId xmlns:a16="http://schemas.microsoft.com/office/drawing/2014/main" id="{DD03EFE0-3C84-ADE3-F12B-ECEE899D75A3}"/>
              </a:ext>
            </a:extLst>
          </p:cNvPr>
          <p:cNvPicPr>
            <a:picLocks noChangeAspect="1"/>
          </p:cNvPicPr>
          <p:nvPr/>
        </p:nvPicPr>
        <p:blipFill>
          <a:blip r:embed="rId2"/>
          <a:stretch>
            <a:fillRect/>
          </a:stretch>
        </p:blipFill>
        <p:spPr>
          <a:xfrm>
            <a:off x="6933304" y="2025217"/>
            <a:ext cx="4755776" cy="2665325"/>
          </a:xfrm>
          <a:prstGeom prst="rect">
            <a:avLst/>
          </a:prstGeom>
          <a:ln>
            <a:solidFill>
              <a:schemeClr val="tx1">
                <a:lumMod val="75000"/>
                <a:lumOff val="25000"/>
              </a:schemeClr>
            </a:solidFill>
          </a:ln>
        </p:spPr>
      </p:pic>
    </p:spTree>
    <p:extLst>
      <p:ext uri="{BB962C8B-B14F-4D97-AF65-F5344CB8AC3E}">
        <p14:creationId xmlns:p14="http://schemas.microsoft.com/office/powerpoint/2010/main" val="17511655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descr="http://power.apitech.com/images/features_markets/cots-custom-4.jpg"/>
          <p:cNvPicPr>
            <a:picLocks noChangeAspect="1" noChangeArrowheads="1"/>
          </p:cNvPicPr>
          <p:nvPr/>
        </p:nvPicPr>
        <p:blipFill>
          <a:blip r:embed="rId4" cstate="email"/>
          <a:srcRect/>
          <a:stretch>
            <a:fillRect/>
          </a:stretch>
        </p:blipFill>
        <p:spPr bwMode="auto">
          <a:xfrm>
            <a:off x="2057400" y="5029200"/>
            <a:ext cx="2019300" cy="1143000"/>
          </a:xfrm>
          <a:prstGeom prst="rect">
            <a:avLst/>
          </a:prstGeom>
          <a:noFill/>
        </p:spPr>
      </p:pic>
      <p:sp>
        <p:nvSpPr>
          <p:cNvPr id="98307" name="Rectangle 2"/>
          <p:cNvSpPr>
            <a:spLocks noGrp="1" noChangeArrowheads="1"/>
          </p:cNvSpPr>
          <p:nvPr>
            <p:ph type="title"/>
          </p:nvPr>
        </p:nvSpPr>
        <p:spPr>
          <a:xfrm>
            <a:off x="571500" y="364647"/>
            <a:ext cx="8305800" cy="533400"/>
          </a:xfrm>
        </p:spPr>
        <p:txBody>
          <a:bodyPr/>
          <a:lstStyle/>
          <a:p>
            <a:pPr eaLnBrk="1" hangingPunct="1"/>
            <a:r>
              <a:rPr lang="en-US">
                <a:ea typeface="ＭＳ Ｐゴシック" pitchFamily="34" charset="-128"/>
              </a:rPr>
              <a:t>Power Distribution Units and Power Supplies</a:t>
            </a:r>
          </a:p>
        </p:txBody>
      </p:sp>
      <p:sp>
        <p:nvSpPr>
          <p:cNvPr id="6" name="TextBox 5"/>
          <p:cNvSpPr txBox="1"/>
          <p:nvPr/>
        </p:nvSpPr>
        <p:spPr>
          <a:xfrm>
            <a:off x="685800" y="1173540"/>
            <a:ext cx="6997390" cy="1600438"/>
          </a:xfrm>
          <a:prstGeom prst="rect">
            <a:avLst/>
          </a:prstGeom>
          <a:noFill/>
        </p:spPr>
        <p:txBody>
          <a:bodyPr wrap="square" rtlCol="0">
            <a:spAutoFit/>
          </a:bodyPr>
          <a:lstStyle/>
          <a:p>
            <a:pPr indent="-342900" algn="just"/>
            <a:r>
              <a:rPr lang="en-US" sz="1400"/>
              <a:t>PDU and power supplied are used in military for a very broad range of scopes in military applications both in AC and DC:</a:t>
            </a:r>
          </a:p>
          <a:p>
            <a:pPr indent="-342900" algn="just">
              <a:buFontTx/>
              <a:buChar char="-"/>
            </a:pPr>
            <a:r>
              <a:rPr lang="en-US" sz="1400"/>
              <a:t>Mobile  and fixed radars</a:t>
            </a:r>
          </a:p>
          <a:p>
            <a:pPr indent="-342900" algn="just">
              <a:buFontTx/>
              <a:buChar char="-"/>
            </a:pPr>
            <a:r>
              <a:rPr lang="en-US" sz="1400"/>
              <a:t>Mobile command posts (C4ISR)</a:t>
            </a:r>
          </a:p>
          <a:p>
            <a:pPr indent="-342900" algn="just">
              <a:buFontTx/>
              <a:buChar char="-"/>
            </a:pPr>
            <a:r>
              <a:rPr lang="en-US" sz="1400"/>
              <a:t>Tactical communication systems</a:t>
            </a:r>
          </a:p>
          <a:p>
            <a:pPr indent="-342900" algn="just">
              <a:buFontTx/>
              <a:buChar char="-"/>
            </a:pPr>
            <a:r>
              <a:rPr lang="en-US" sz="1400"/>
              <a:t>Power entry panels</a:t>
            </a:r>
          </a:p>
          <a:p>
            <a:pPr indent="-342900" algn="just"/>
            <a:r>
              <a:rPr lang="en-US" sz="1400"/>
              <a:t>In this applications can be found both ACCBs and Hy-mag CB</a:t>
            </a:r>
          </a:p>
        </p:txBody>
      </p:sp>
      <p:pic>
        <p:nvPicPr>
          <p:cNvPr id="18" name="Picture 2" descr="http://www.atakel.com/upload/kucuk/639-airpax-leg-series-circuit-breaker.gif"/>
          <p:cNvPicPr>
            <a:picLocks noChangeAspect="1" noChangeArrowheads="1"/>
          </p:cNvPicPr>
          <p:nvPr/>
        </p:nvPicPr>
        <p:blipFill>
          <a:blip r:embed="rId5" cstate="email"/>
          <a:srcRect/>
          <a:stretch>
            <a:fillRect/>
          </a:stretch>
        </p:blipFill>
        <p:spPr bwMode="auto">
          <a:xfrm>
            <a:off x="2286000" y="3276600"/>
            <a:ext cx="660436" cy="1144320"/>
          </a:xfrm>
          <a:prstGeom prst="rect">
            <a:avLst/>
          </a:prstGeom>
          <a:noFill/>
        </p:spPr>
      </p:pic>
      <p:pic>
        <p:nvPicPr>
          <p:cNvPr id="19" name="Picture 4" descr="http://media.digikey.com/Photos/Sensata%20Tech%20Photos/IEG6-1-72-15.jpg"/>
          <p:cNvPicPr>
            <a:picLocks noChangeAspect="1" noChangeArrowheads="1"/>
          </p:cNvPicPr>
          <p:nvPr/>
        </p:nvPicPr>
        <p:blipFill>
          <a:blip r:embed="rId6" cstate="email"/>
          <a:srcRect/>
          <a:stretch>
            <a:fillRect/>
          </a:stretch>
        </p:blipFill>
        <p:spPr bwMode="auto">
          <a:xfrm>
            <a:off x="5321263" y="3125520"/>
            <a:ext cx="1295400" cy="1295400"/>
          </a:xfrm>
          <a:prstGeom prst="rect">
            <a:avLst/>
          </a:prstGeom>
          <a:noFill/>
        </p:spPr>
      </p:pic>
      <p:cxnSp>
        <p:nvCxnSpPr>
          <p:cNvPr id="21" name="Straight Arrow Connector 20"/>
          <p:cNvCxnSpPr>
            <a:stCxn id="18" idx="2"/>
          </p:cNvCxnSpPr>
          <p:nvPr/>
        </p:nvCxnSpPr>
        <p:spPr bwMode="auto">
          <a:xfrm>
            <a:off x="2616218" y="4420920"/>
            <a:ext cx="355582" cy="98928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pic>
        <p:nvPicPr>
          <p:cNvPr id="2054" name="Picture 6" descr="C:\Users\a1020690\Desktop\foto Parigi\Kon 2.JPG"/>
          <p:cNvPicPr>
            <a:picLocks noChangeAspect="1" noChangeArrowheads="1"/>
          </p:cNvPicPr>
          <p:nvPr/>
        </p:nvPicPr>
        <p:blipFill>
          <a:blip r:embed="rId7" cstate="email"/>
          <a:srcRect/>
          <a:stretch>
            <a:fillRect/>
          </a:stretch>
        </p:blipFill>
        <p:spPr bwMode="auto">
          <a:xfrm>
            <a:off x="5968964" y="4497120"/>
            <a:ext cx="1304925" cy="1739900"/>
          </a:xfrm>
          <a:prstGeom prst="rect">
            <a:avLst/>
          </a:prstGeom>
          <a:noFill/>
        </p:spPr>
      </p:pic>
      <p:sp>
        <p:nvSpPr>
          <p:cNvPr id="42" name="Oval 41"/>
          <p:cNvSpPr/>
          <p:nvPr/>
        </p:nvSpPr>
        <p:spPr bwMode="gray">
          <a:xfrm>
            <a:off x="5892763" y="5106720"/>
            <a:ext cx="1524000" cy="609600"/>
          </a:xfrm>
          <a:prstGeom prst="ellipse">
            <a:avLst/>
          </a:prstGeom>
          <a:noFill/>
          <a:ln w="38100">
            <a:solidFill>
              <a:srgbClr val="FF0000"/>
            </a:solidFill>
            <a:miter lim="800000"/>
            <a:headEnd/>
            <a:tailEnd/>
          </a:ln>
        </p:spPr>
        <p:txBody>
          <a:bodyPr lIns="0" tIns="0" rIns="0" bIns="0" rtlCol="0" anchor="ctr"/>
          <a:lstStyle/>
          <a:p>
            <a:pPr algn="ctr">
              <a:lnSpc>
                <a:spcPct val="85000"/>
              </a:lnSpc>
              <a:spcBef>
                <a:spcPct val="30000"/>
              </a:spcBef>
              <a:buClr>
                <a:schemeClr val="accent1"/>
              </a:buClr>
              <a:buSzPct val="90000"/>
              <a:buFont typeface="Wingdings" pitchFamily="2" charset="2"/>
              <a:buNone/>
            </a:pPr>
            <a:endParaRPr lang="en-US" sz="1200" b="1">
              <a:solidFill>
                <a:srgbClr val="FFFFFF"/>
              </a:solidFill>
              <a:latin typeface="Arial Narrow" pitchFamily="34" charset="0"/>
              <a:ea typeface="굴림" pitchFamily="34" charset="-127"/>
            </a:endParaRPr>
          </a:p>
        </p:txBody>
      </p:sp>
      <p:cxnSp>
        <p:nvCxnSpPr>
          <p:cNvPr id="43" name="Straight Arrow Connector 42"/>
          <p:cNvCxnSpPr>
            <a:stCxn id="19" idx="2"/>
          </p:cNvCxnSpPr>
          <p:nvPr/>
        </p:nvCxnSpPr>
        <p:spPr bwMode="auto">
          <a:xfrm>
            <a:off x="5968963" y="4420920"/>
            <a:ext cx="495300" cy="68580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24" name="Oval 23"/>
          <p:cNvSpPr/>
          <p:nvPr/>
        </p:nvSpPr>
        <p:spPr bwMode="gray">
          <a:xfrm>
            <a:off x="2095500" y="5486400"/>
            <a:ext cx="1676400" cy="609600"/>
          </a:xfrm>
          <a:prstGeom prst="ellipse">
            <a:avLst/>
          </a:prstGeom>
          <a:noFill/>
          <a:ln w="38100">
            <a:solidFill>
              <a:srgbClr val="FF0000"/>
            </a:solidFill>
            <a:miter lim="800000"/>
            <a:headEnd/>
            <a:tailEnd/>
          </a:ln>
        </p:spPr>
        <p:txBody>
          <a:bodyPr lIns="0" tIns="0" rIns="0" bIns="0" rtlCol="0" anchor="ctr"/>
          <a:lstStyle/>
          <a:p>
            <a:pPr algn="ctr">
              <a:lnSpc>
                <a:spcPct val="85000"/>
              </a:lnSpc>
              <a:spcBef>
                <a:spcPct val="30000"/>
              </a:spcBef>
              <a:buClr>
                <a:schemeClr val="accent1"/>
              </a:buClr>
              <a:buSzPct val="90000"/>
              <a:buFont typeface="Wingdings" pitchFamily="2" charset="2"/>
              <a:buNone/>
            </a:pPr>
            <a:endParaRPr lang="en-US" sz="1200" b="1">
              <a:solidFill>
                <a:srgbClr val="FFFFFF"/>
              </a:solidFill>
              <a:latin typeface="Arial Narrow" pitchFamily="34" charset="0"/>
              <a:ea typeface="굴림" pitchFamily="34" charset="-127"/>
            </a:endParaRPr>
          </a:p>
        </p:txBody>
      </p:sp>
      <p:pic>
        <p:nvPicPr>
          <p:cNvPr id="87044" name="Picture 4" descr="http://static.progressivemediagroup.com/uploads/imagelibrary/nri/army/clients/aqeri/aqeri-lead.jpg"/>
          <p:cNvPicPr>
            <a:picLocks noChangeAspect="1" noChangeArrowheads="1"/>
          </p:cNvPicPr>
          <p:nvPr/>
        </p:nvPicPr>
        <p:blipFill>
          <a:blip r:embed="rId8" cstate="email"/>
          <a:srcRect/>
          <a:stretch>
            <a:fillRect/>
          </a:stretch>
        </p:blipFill>
        <p:spPr bwMode="auto">
          <a:xfrm>
            <a:off x="8297899" y="956570"/>
            <a:ext cx="3262817" cy="1487238"/>
          </a:xfrm>
          <a:prstGeom prst="rect">
            <a:avLst/>
          </a:prstGeom>
          <a:noFill/>
        </p:spPr>
      </p:pic>
      <p:pic>
        <p:nvPicPr>
          <p:cNvPr id="87046" name="Picture 6" descr="http://www.northropgrumman.com/AboutUs/UK/uk_slideshow_a/uk-hero-003.jpg"/>
          <p:cNvPicPr>
            <a:picLocks noChangeAspect="1" noChangeArrowheads="1"/>
          </p:cNvPicPr>
          <p:nvPr/>
        </p:nvPicPr>
        <p:blipFill>
          <a:blip r:embed="rId9" cstate="email"/>
          <a:srcRect/>
          <a:stretch>
            <a:fillRect/>
          </a:stretch>
        </p:blipFill>
        <p:spPr bwMode="auto">
          <a:xfrm>
            <a:off x="8350792" y="2890356"/>
            <a:ext cx="3209924" cy="1158896"/>
          </a:xfrm>
          <a:prstGeom prst="rect">
            <a:avLst/>
          </a:prstGeom>
          <a:noFill/>
        </p:spPr>
      </p:pic>
      <p:pic>
        <p:nvPicPr>
          <p:cNvPr id="28" name="Picture 4" descr="http://www.atakel.com/upload/kucuk/587-airpax-ap-series-military-circuit-breaker-m39019.jpg"/>
          <p:cNvPicPr>
            <a:picLocks noChangeAspect="1" noChangeArrowheads="1"/>
          </p:cNvPicPr>
          <p:nvPr/>
        </p:nvPicPr>
        <p:blipFill>
          <a:blip r:embed="rId10" cstate="email"/>
          <a:srcRect/>
          <a:stretch>
            <a:fillRect/>
          </a:stretch>
        </p:blipFill>
        <p:spPr bwMode="auto">
          <a:xfrm>
            <a:off x="4483064" y="3506520"/>
            <a:ext cx="793865" cy="1003738"/>
          </a:xfrm>
          <a:prstGeom prst="rect">
            <a:avLst/>
          </a:prstGeom>
          <a:noFill/>
        </p:spPr>
      </p:pic>
      <p:pic>
        <p:nvPicPr>
          <p:cNvPr id="29" name="Picture 2" descr="http://media.digikey.com/Photos/Sensata%20Tech%20Photos/IUGN6-1-61-20.0.JPG"/>
          <p:cNvPicPr>
            <a:picLocks noChangeAspect="1" noChangeArrowheads="1"/>
          </p:cNvPicPr>
          <p:nvPr/>
        </p:nvPicPr>
        <p:blipFill>
          <a:blip r:embed="rId11" cstate="print"/>
          <a:srcRect/>
          <a:stretch>
            <a:fillRect/>
          </a:stretch>
        </p:blipFill>
        <p:spPr bwMode="auto">
          <a:xfrm>
            <a:off x="3352800" y="3429000"/>
            <a:ext cx="914400" cy="914400"/>
          </a:xfrm>
          <a:prstGeom prst="rect">
            <a:avLst/>
          </a:prstGeom>
          <a:noFill/>
        </p:spPr>
      </p:pic>
    </p:spTree>
    <p:extLst>
      <p:ext uri="{BB962C8B-B14F-4D97-AF65-F5344CB8AC3E}">
        <p14:creationId xmlns:p14="http://schemas.microsoft.com/office/powerpoint/2010/main" val="1713509469"/>
      </p:ext>
    </p:extLst>
  </p:cSld>
  <p:clrMapOvr>
    <a:masterClrMapping/>
  </p:clrMapOvr>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810B9-A6F9-B4E2-314C-9B48DC612917}"/>
            </a:ext>
          </a:extLst>
        </p:cNvPr>
        <p:cNvGrpSpPr/>
        <p:nvPr/>
      </p:nvGrpSpPr>
      <p:grpSpPr>
        <a:xfrm>
          <a:off x="0" y="0"/>
          <a:ext cx="0" cy="0"/>
          <a:chOff x="0" y="0"/>
          <a:chExt cx="0" cy="0"/>
        </a:xfrm>
      </p:grpSpPr>
      <p:pic>
        <p:nvPicPr>
          <p:cNvPr id="32" name="Picture 31" descr="A military boat with a white background&#10;&#10;AI-generated content may be incorrect.">
            <a:extLst>
              <a:ext uri="{FF2B5EF4-FFF2-40B4-BE49-F238E27FC236}">
                <a16:creationId xmlns:a16="http://schemas.microsoft.com/office/drawing/2014/main" id="{07635441-D32E-E712-43FF-EC02DFBBCA93}"/>
              </a:ext>
            </a:extLst>
          </p:cNvPr>
          <p:cNvPicPr>
            <a:picLocks noChangeAspect="1"/>
          </p:cNvPicPr>
          <p:nvPr/>
        </p:nvPicPr>
        <p:blipFill>
          <a:blip r:embed="rId3"/>
          <a:stretch>
            <a:fillRect/>
          </a:stretch>
        </p:blipFill>
        <p:spPr>
          <a:xfrm>
            <a:off x="3789937" y="1656167"/>
            <a:ext cx="3367486" cy="3367486"/>
          </a:xfrm>
          <a:prstGeom prst="rect">
            <a:avLst/>
          </a:prstGeom>
        </p:spPr>
      </p:pic>
      <p:graphicFrame>
        <p:nvGraphicFramePr>
          <p:cNvPr id="4" name="think-cell data - do not delete" hidden="1">
            <a:extLst>
              <a:ext uri="{FF2B5EF4-FFF2-40B4-BE49-F238E27FC236}">
                <a16:creationId xmlns:a16="http://schemas.microsoft.com/office/drawing/2014/main" id="{7D37AB25-649D-7396-EA3C-CFAADC61FD8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4" name="think-cell data - do not delete" hidden="1">
                        <a:extLst>
                          <a:ext uri="{FF2B5EF4-FFF2-40B4-BE49-F238E27FC236}">
                            <a16:creationId xmlns:a16="http://schemas.microsoft.com/office/drawing/2014/main" id="{7D37AB25-649D-7396-EA3C-CFAADC61FD8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Title 7">
            <a:extLst>
              <a:ext uri="{FF2B5EF4-FFF2-40B4-BE49-F238E27FC236}">
                <a16:creationId xmlns:a16="http://schemas.microsoft.com/office/drawing/2014/main" id="{98A7C4E2-5B7C-3EE9-8C4D-9FBFE82585EE}"/>
              </a:ext>
            </a:extLst>
          </p:cNvPr>
          <p:cNvSpPr>
            <a:spLocks noGrp="1"/>
          </p:cNvSpPr>
          <p:nvPr>
            <p:ph type="title"/>
          </p:nvPr>
        </p:nvSpPr>
        <p:spPr/>
        <p:txBody>
          <a:bodyPr vert="horz"/>
          <a:lstStyle/>
          <a:p>
            <a:r>
              <a:rPr lang="en-US"/>
              <a:t>Naval</a:t>
            </a:r>
          </a:p>
        </p:txBody>
      </p:sp>
      <p:sp>
        <p:nvSpPr>
          <p:cNvPr id="2" name="Title 7">
            <a:extLst>
              <a:ext uri="{FF2B5EF4-FFF2-40B4-BE49-F238E27FC236}">
                <a16:creationId xmlns:a16="http://schemas.microsoft.com/office/drawing/2014/main" id="{9B94EACC-C695-B911-85E0-532B7399C6C1}"/>
              </a:ext>
            </a:extLst>
          </p:cNvPr>
          <p:cNvSpPr txBox="1">
            <a:spLocks/>
          </p:cNvSpPr>
          <p:nvPr/>
        </p:nvSpPr>
        <p:spPr>
          <a:xfrm>
            <a:off x="337820" y="679495"/>
            <a:ext cx="11516360" cy="776288"/>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2800" b="1" kern="1200" spc="-150">
                <a:solidFill>
                  <a:schemeClr val="accent1"/>
                </a:solidFill>
                <a:latin typeface="+mj-lt"/>
                <a:ea typeface="+mj-ea"/>
                <a:cs typeface="+mj-cs"/>
              </a:defRPr>
            </a:lvl1pPr>
          </a:lstStyle>
          <a:p>
            <a:r>
              <a:rPr lang="en-US" sz="1600"/>
              <a:t>Ships &amp; Patrol Boats</a:t>
            </a:r>
          </a:p>
        </p:txBody>
      </p:sp>
      <p:grpSp>
        <p:nvGrpSpPr>
          <p:cNvPr id="3" name="Group 2">
            <a:extLst>
              <a:ext uri="{FF2B5EF4-FFF2-40B4-BE49-F238E27FC236}">
                <a16:creationId xmlns:a16="http://schemas.microsoft.com/office/drawing/2014/main" id="{5215F619-8F73-43A7-5164-6E3EF3876C63}"/>
              </a:ext>
            </a:extLst>
          </p:cNvPr>
          <p:cNvGrpSpPr/>
          <p:nvPr/>
        </p:nvGrpSpPr>
        <p:grpSpPr>
          <a:xfrm>
            <a:off x="8691122" y="3374465"/>
            <a:ext cx="1654899" cy="640080"/>
            <a:chOff x="6888123" y="2609416"/>
            <a:chExt cx="1654899" cy="640080"/>
          </a:xfrm>
        </p:grpSpPr>
        <p:pic>
          <p:nvPicPr>
            <p:cNvPr id="5" name="Picture 2">
              <a:extLst>
                <a:ext uri="{FF2B5EF4-FFF2-40B4-BE49-F238E27FC236}">
                  <a16:creationId xmlns:a16="http://schemas.microsoft.com/office/drawing/2014/main" id="{05961E9E-F6B7-6596-09BB-0B540BA3C0C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40261" y="2710984"/>
              <a:ext cx="525173" cy="436944"/>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3B05E56F-019E-F18E-CBD9-C76265F5E018}"/>
                </a:ext>
              </a:extLst>
            </p:cNvPr>
            <p:cNvGrpSpPr/>
            <p:nvPr/>
          </p:nvGrpSpPr>
          <p:grpSpPr>
            <a:xfrm>
              <a:off x="6888123" y="2609416"/>
              <a:ext cx="1654899" cy="640080"/>
              <a:chOff x="6922167" y="1715149"/>
              <a:chExt cx="1654899" cy="640080"/>
            </a:xfrm>
          </p:grpSpPr>
          <p:cxnSp>
            <p:nvCxnSpPr>
              <p:cNvPr id="7" name="Straight Connector 6">
                <a:extLst>
                  <a:ext uri="{FF2B5EF4-FFF2-40B4-BE49-F238E27FC236}">
                    <a16:creationId xmlns:a16="http://schemas.microsoft.com/office/drawing/2014/main" id="{97858870-4448-5F6E-DA98-212A078527C7}"/>
                  </a:ext>
                </a:extLst>
              </p:cNvPr>
              <p:cNvCxnSpPr>
                <a:cxnSpLocks/>
              </p:cNvCxnSpPr>
              <p:nvPr/>
            </p:nvCxnSpPr>
            <p:spPr>
              <a:xfrm>
                <a:off x="7562247" y="2089462"/>
                <a:ext cx="891086"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66BF25F4-1A05-DD31-B389-132F8B7FE026}"/>
                  </a:ext>
                </a:extLst>
              </p:cNvPr>
              <p:cNvSpPr txBox="1"/>
              <p:nvPr/>
            </p:nvSpPr>
            <p:spPr>
              <a:xfrm>
                <a:off x="7625016" y="1850223"/>
                <a:ext cx="952050" cy="276999"/>
              </a:xfrm>
              <a:prstGeom prst="rect">
                <a:avLst/>
              </a:prstGeom>
              <a:noFill/>
              <a:ln>
                <a:noFill/>
              </a:ln>
            </p:spPr>
            <p:txBody>
              <a:bodyPr wrap="square" rtlCol="0">
                <a:spAutoFit/>
              </a:bodyPr>
              <a:lstStyle/>
              <a:p>
                <a:r>
                  <a:rPr lang="en-US" sz="1200" b="1">
                    <a:solidFill>
                      <a:schemeClr val="accent1"/>
                    </a:solidFill>
                    <a:latin typeface="+mj-lt"/>
                  </a:rPr>
                  <a:t>MX Series</a:t>
                </a:r>
              </a:p>
            </p:txBody>
          </p:sp>
          <p:sp>
            <p:nvSpPr>
              <p:cNvPr id="10" name="Oval 9">
                <a:extLst>
                  <a:ext uri="{FF2B5EF4-FFF2-40B4-BE49-F238E27FC236}">
                    <a16:creationId xmlns:a16="http://schemas.microsoft.com/office/drawing/2014/main" id="{9C50C750-27E2-9ED1-77C9-A9EC5C2A7A07}"/>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11" name="Group 10">
            <a:extLst>
              <a:ext uri="{FF2B5EF4-FFF2-40B4-BE49-F238E27FC236}">
                <a16:creationId xmlns:a16="http://schemas.microsoft.com/office/drawing/2014/main" id="{497950D4-B9D2-CCA0-C0D0-2C4DE435ABD9}"/>
              </a:ext>
            </a:extLst>
          </p:cNvPr>
          <p:cNvGrpSpPr/>
          <p:nvPr/>
        </p:nvGrpSpPr>
        <p:grpSpPr>
          <a:xfrm>
            <a:off x="8691122" y="2570561"/>
            <a:ext cx="2796069" cy="640080"/>
            <a:chOff x="7271384" y="2585425"/>
            <a:chExt cx="2796069" cy="640080"/>
          </a:xfrm>
        </p:grpSpPr>
        <p:grpSp>
          <p:nvGrpSpPr>
            <p:cNvPr id="12" name="Group 11">
              <a:extLst>
                <a:ext uri="{FF2B5EF4-FFF2-40B4-BE49-F238E27FC236}">
                  <a16:creationId xmlns:a16="http://schemas.microsoft.com/office/drawing/2014/main" id="{30FABD13-2CD3-8086-1207-4FC059B4FA61}"/>
                </a:ext>
              </a:extLst>
            </p:cNvPr>
            <p:cNvGrpSpPr/>
            <p:nvPr/>
          </p:nvGrpSpPr>
          <p:grpSpPr>
            <a:xfrm>
              <a:off x="7271384" y="2585425"/>
              <a:ext cx="2796069" cy="640080"/>
              <a:chOff x="6922167" y="1715149"/>
              <a:chExt cx="2796069" cy="640080"/>
            </a:xfrm>
          </p:grpSpPr>
          <p:cxnSp>
            <p:nvCxnSpPr>
              <p:cNvPr id="14" name="Straight Connector 13">
                <a:extLst>
                  <a:ext uri="{FF2B5EF4-FFF2-40B4-BE49-F238E27FC236}">
                    <a16:creationId xmlns:a16="http://schemas.microsoft.com/office/drawing/2014/main" id="{3E4A1F29-239C-9FAC-730F-0445DA970528}"/>
                  </a:ext>
                </a:extLst>
              </p:cNvPr>
              <p:cNvCxnSpPr>
                <a:cxnSpLocks/>
              </p:cNvCxnSpPr>
              <p:nvPr/>
            </p:nvCxnSpPr>
            <p:spPr>
              <a:xfrm>
                <a:off x="7562247" y="2089462"/>
                <a:ext cx="1834702"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6C2702DF-ABC0-682D-0FF6-28609DD4BD39}"/>
                  </a:ext>
                </a:extLst>
              </p:cNvPr>
              <p:cNvSpPr txBox="1"/>
              <p:nvPr/>
            </p:nvSpPr>
            <p:spPr>
              <a:xfrm>
                <a:off x="7625015" y="1850223"/>
                <a:ext cx="2093221" cy="276999"/>
              </a:xfrm>
              <a:prstGeom prst="rect">
                <a:avLst/>
              </a:prstGeom>
              <a:noFill/>
              <a:ln>
                <a:noFill/>
              </a:ln>
            </p:spPr>
            <p:txBody>
              <a:bodyPr wrap="square" rtlCol="0">
                <a:spAutoFit/>
              </a:bodyPr>
              <a:lstStyle/>
              <a:p>
                <a:r>
                  <a:rPr lang="en-US" sz="1200" b="1">
                    <a:solidFill>
                      <a:schemeClr val="accent1"/>
                    </a:solidFill>
                    <a:latin typeface="+mj-lt"/>
                  </a:rPr>
                  <a:t>LVD75B40/LVD5B100</a:t>
                </a:r>
              </a:p>
            </p:txBody>
          </p:sp>
          <p:sp>
            <p:nvSpPr>
              <p:cNvPr id="16" name="Oval 15">
                <a:extLst>
                  <a:ext uri="{FF2B5EF4-FFF2-40B4-BE49-F238E27FC236}">
                    <a16:creationId xmlns:a16="http://schemas.microsoft.com/office/drawing/2014/main" id="{0544608E-0EE5-2407-B6B8-B0ECADAAB669}"/>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3" name="Picture 2">
              <a:extLst>
                <a:ext uri="{FF2B5EF4-FFF2-40B4-BE49-F238E27FC236}">
                  <a16:creationId xmlns:a16="http://schemas.microsoft.com/office/drawing/2014/main" id="{B8709E7D-745E-A896-4849-960BA8D5D2A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18218" y="2679170"/>
              <a:ext cx="365043" cy="465617"/>
            </a:xfrm>
            <a:prstGeom prst="rect">
              <a:avLst/>
            </a:prstGeom>
            <a:noFill/>
            <a:extLst>
              <a:ext uri="{909E8E84-426E-40DD-AFC4-6F175D3DCCD1}">
                <a14:hiddenFill xmlns:a14="http://schemas.microsoft.com/office/drawing/2010/main">
                  <a:solidFill>
                    <a:srgbClr val="FFFFFF"/>
                  </a:solidFill>
                </a14:hiddenFill>
              </a:ext>
            </a:extLst>
          </p:spPr>
        </p:pic>
      </p:grpSp>
      <p:pic>
        <p:nvPicPr>
          <p:cNvPr id="30" name="Picture 29" descr="A military ship with a white background&#10;&#10;AI-generated content may be incorrect.">
            <a:extLst>
              <a:ext uri="{FF2B5EF4-FFF2-40B4-BE49-F238E27FC236}">
                <a16:creationId xmlns:a16="http://schemas.microsoft.com/office/drawing/2014/main" id="{9B081D40-FE7A-980A-E7EE-58CA404A1996}"/>
              </a:ext>
            </a:extLst>
          </p:cNvPr>
          <p:cNvPicPr>
            <a:picLocks noChangeAspect="1"/>
          </p:cNvPicPr>
          <p:nvPr/>
        </p:nvPicPr>
        <p:blipFill>
          <a:blip r:embed="rId8"/>
          <a:stretch>
            <a:fillRect/>
          </a:stretch>
        </p:blipFill>
        <p:spPr>
          <a:xfrm>
            <a:off x="330200" y="1739245"/>
            <a:ext cx="3323914" cy="3323914"/>
          </a:xfrm>
          <a:prstGeom prst="rect">
            <a:avLst/>
          </a:prstGeom>
        </p:spPr>
      </p:pic>
      <p:sp>
        <p:nvSpPr>
          <p:cNvPr id="36" name="TextBox 35">
            <a:extLst>
              <a:ext uri="{FF2B5EF4-FFF2-40B4-BE49-F238E27FC236}">
                <a16:creationId xmlns:a16="http://schemas.microsoft.com/office/drawing/2014/main" id="{DBE67E12-ABBD-AAC5-DE3D-7C593BD5A943}"/>
              </a:ext>
            </a:extLst>
          </p:cNvPr>
          <p:cNvSpPr txBox="1"/>
          <p:nvPr/>
        </p:nvSpPr>
        <p:spPr>
          <a:xfrm>
            <a:off x="8891632" y="1199367"/>
            <a:ext cx="3020894" cy="400110"/>
          </a:xfrm>
          <a:prstGeom prst="rect">
            <a:avLst/>
          </a:prstGeom>
          <a:noFill/>
        </p:spPr>
        <p:txBody>
          <a:bodyPr wrap="square" rtlCol="0">
            <a:spAutoFit/>
          </a:bodyPr>
          <a:lstStyle/>
          <a:p>
            <a:pPr algn="ctr"/>
            <a:r>
              <a:rPr lang="it-IT" sz="2000" b="1">
                <a:solidFill>
                  <a:schemeClr val="accent1"/>
                </a:solidFill>
                <a:latin typeface="+mn-lt"/>
              </a:rPr>
              <a:t>Typical Products</a:t>
            </a:r>
            <a:endParaRPr lang="en-US" sz="2000" b="1">
              <a:solidFill>
                <a:schemeClr val="accent1"/>
              </a:solidFill>
              <a:latin typeface="+mn-lt"/>
            </a:endParaRPr>
          </a:p>
        </p:txBody>
      </p:sp>
      <p:grpSp>
        <p:nvGrpSpPr>
          <p:cNvPr id="17" name="Group 16">
            <a:extLst>
              <a:ext uri="{FF2B5EF4-FFF2-40B4-BE49-F238E27FC236}">
                <a16:creationId xmlns:a16="http://schemas.microsoft.com/office/drawing/2014/main" id="{4885BB93-BA80-0530-52FC-1D4B5AFADB1B}"/>
              </a:ext>
            </a:extLst>
          </p:cNvPr>
          <p:cNvGrpSpPr/>
          <p:nvPr/>
        </p:nvGrpSpPr>
        <p:grpSpPr>
          <a:xfrm>
            <a:off x="8691122" y="4180163"/>
            <a:ext cx="3772857" cy="640080"/>
            <a:chOff x="6922167" y="1715149"/>
            <a:chExt cx="3772857" cy="640080"/>
          </a:xfrm>
        </p:grpSpPr>
        <p:cxnSp>
          <p:nvCxnSpPr>
            <p:cNvPr id="18" name="Straight Connector 17">
              <a:extLst>
                <a:ext uri="{FF2B5EF4-FFF2-40B4-BE49-F238E27FC236}">
                  <a16:creationId xmlns:a16="http://schemas.microsoft.com/office/drawing/2014/main" id="{9F609909-C49A-80C4-7282-9A9086D1B415}"/>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AE2DC599-E4E1-3F1E-D2C7-DA245A8B5BF4}"/>
                </a:ext>
              </a:extLst>
            </p:cNvPr>
            <p:cNvSpPr txBox="1"/>
            <p:nvPr/>
          </p:nvSpPr>
          <p:spPr>
            <a:xfrm>
              <a:off x="7625015" y="1850223"/>
              <a:ext cx="3070009" cy="276999"/>
            </a:xfrm>
            <a:prstGeom prst="rect">
              <a:avLst/>
            </a:prstGeom>
            <a:noFill/>
            <a:ln>
              <a:noFill/>
            </a:ln>
          </p:spPr>
          <p:txBody>
            <a:bodyPr wrap="square" rtlCol="0">
              <a:spAutoFit/>
            </a:bodyPr>
            <a:lstStyle/>
            <a:p>
              <a:r>
                <a:rPr lang="en-US" sz="1200" b="1">
                  <a:solidFill>
                    <a:schemeClr val="accent1"/>
                  </a:solidFill>
                  <a:latin typeface="+mj-lt"/>
                </a:rPr>
                <a:t>IALN/IULN/M55629 (214 Series)</a:t>
              </a:r>
            </a:p>
          </p:txBody>
        </p:sp>
        <p:pic>
          <p:nvPicPr>
            <p:cNvPr id="20" name="Picture 2" descr="Risultati immagini per IALN airpax">
              <a:extLst>
                <a:ext uri="{FF2B5EF4-FFF2-40B4-BE49-F238E27FC236}">
                  <a16:creationId xmlns:a16="http://schemas.microsoft.com/office/drawing/2014/main" id="{FB9AA535-EC18-6D28-36B2-815C43F087FD}"/>
                </a:ext>
              </a:extLst>
            </p:cNvPr>
            <p:cNvPicPr>
              <a:picLocks noChangeAspect="1" noChangeArrowheads="1"/>
            </p:cNvPicPr>
            <p:nvPr/>
          </p:nvPicPr>
          <p:blipFill rotWithShape="1">
            <a:blip r:embed="rId9" cstate="screen">
              <a:extLst>
                <a:ext uri="{28A0092B-C50C-407E-A947-70E740481C1C}">
                  <a14:useLocalDpi xmlns:a14="http://schemas.microsoft.com/office/drawing/2010/main" val="0"/>
                </a:ext>
              </a:extLst>
            </a:blip>
            <a:srcRect/>
            <a:stretch/>
          </p:blipFill>
          <p:spPr bwMode="auto">
            <a:xfrm>
              <a:off x="7028130" y="1806671"/>
              <a:ext cx="490922" cy="456439"/>
            </a:xfrm>
            <a:prstGeom prst="rect">
              <a:avLst/>
            </a:prstGeom>
            <a:noFill/>
            <a:extLst>
              <a:ext uri="{909E8E84-426E-40DD-AFC4-6F175D3DCCD1}">
                <a14:hiddenFill xmlns:a14="http://schemas.microsoft.com/office/drawing/2010/main">
                  <a:solidFill>
                    <a:srgbClr val="FFFFFF"/>
                  </a:solidFill>
                </a14:hiddenFill>
              </a:ext>
            </a:extLst>
          </p:spPr>
        </p:pic>
        <p:sp>
          <p:nvSpPr>
            <p:cNvPr id="21" name="Oval 20">
              <a:extLst>
                <a:ext uri="{FF2B5EF4-FFF2-40B4-BE49-F238E27FC236}">
                  <a16:creationId xmlns:a16="http://schemas.microsoft.com/office/drawing/2014/main" id="{74322BE2-498D-6E3F-D32B-41913798B896}"/>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FB677FDE-3CD0-9648-7D57-FA0A740240B3}"/>
              </a:ext>
            </a:extLst>
          </p:cNvPr>
          <p:cNvGrpSpPr/>
          <p:nvPr/>
        </p:nvGrpSpPr>
        <p:grpSpPr>
          <a:xfrm>
            <a:off x="8692254" y="4986668"/>
            <a:ext cx="3772857" cy="640080"/>
            <a:chOff x="6937890" y="3250826"/>
            <a:chExt cx="3772857" cy="640080"/>
          </a:xfrm>
        </p:grpSpPr>
        <p:pic>
          <p:nvPicPr>
            <p:cNvPr id="29" name="Picture 2" descr="Risultati immagini per IALN airpax">
              <a:extLst>
                <a:ext uri="{FF2B5EF4-FFF2-40B4-BE49-F238E27FC236}">
                  <a16:creationId xmlns:a16="http://schemas.microsoft.com/office/drawing/2014/main" id="{0FDB08A7-3A3F-6BE7-240D-A8EC6618250E}"/>
                </a:ext>
              </a:extLst>
            </p:cNvPr>
            <p:cNvPicPr>
              <a:picLocks noChangeAspect="1" noChangeArrowheads="1"/>
            </p:cNvPicPr>
            <p:nvPr/>
          </p:nvPicPr>
          <p:blipFill rotWithShape="1">
            <a:blip r:embed="rId9" cstate="screen">
              <a:extLst>
                <a:ext uri="{28A0092B-C50C-407E-A947-70E740481C1C}">
                  <a14:useLocalDpi xmlns:a14="http://schemas.microsoft.com/office/drawing/2010/main" val="0"/>
                </a:ext>
              </a:extLst>
            </a:blip>
            <a:srcRect/>
            <a:stretch/>
          </p:blipFill>
          <p:spPr bwMode="auto">
            <a:xfrm>
              <a:off x="7010253" y="3358069"/>
              <a:ext cx="518456" cy="467725"/>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Group 30">
              <a:extLst>
                <a:ext uri="{FF2B5EF4-FFF2-40B4-BE49-F238E27FC236}">
                  <a16:creationId xmlns:a16="http://schemas.microsoft.com/office/drawing/2014/main" id="{044F3509-2FE6-F864-0834-90C415032B36}"/>
                </a:ext>
              </a:extLst>
            </p:cNvPr>
            <p:cNvGrpSpPr/>
            <p:nvPr/>
          </p:nvGrpSpPr>
          <p:grpSpPr>
            <a:xfrm>
              <a:off x="6937890" y="3250826"/>
              <a:ext cx="3772857" cy="640080"/>
              <a:chOff x="6922167" y="1715149"/>
              <a:chExt cx="3772857" cy="640080"/>
            </a:xfrm>
          </p:grpSpPr>
          <p:cxnSp>
            <p:nvCxnSpPr>
              <p:cNvPr id="33" name="Straight Connector 32">
                <a:extLst>
                  <a:ext uri="{FF2B5EF4-FFF2-40B4-BE49-F238E27FC236}">
                    <a16:creationId xmlns:a16="http://schemas.microsoft.com/office/drawing/2014/main" id="{FCEC9899-724D-21AB-B871-F5FE4917C0D0}"/>
                  </a:ext>
                </a:extLst>
              </p:cNvPr>
              <p:cNvCxnSpPr>
                <a:cxnSpLocks/>
              </p:cNvCxnSpPr>
              <p:nvPr/>
            </p:nvCxnSpPr>
            <p:spPr>
              <a:xfrm>
                <a:off x="7562247" y="2089462"/>
                <a:ext cx="14303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D7B9D4FD-7803-1C15-535D-307A4F8D2FFD}"/>
                  </a:ext>
                </a:extLst>
              </p:cNvPr>
              <p:cNvSpPr txBox="1"/>
              <p:nvPr/>
            </p:nvSpPr>
            <p:spPr>
              <a:xfrm>
                <a:off x="7625015" y="1850223"/>
                <a:ext cx="3070009" cy="276999"/>
              </a:xfrm>
              <a:prstGeom prst="rect">
                <a:avLst/>
              </a:prstGeom>
              <a:noFill/>
              <a:ln>
                <a:noFill/>
              </a:ln>
            </p:spPr>
            <p:txBody>
              <a:bodyPr wrap="square" rtlCol="0">
                <a:spAutoFit/>
              </a:bodyPr>
              <a:lstStyle/>
              <a:p>
                <a:r>
                  <a:rPr lang="en-US" sz="1200" b="1">
                    <a:solidFill>
                      <a:schemeClr val="accent1"/>
                    </a:solidFill>
                    <a:latin typeface="+mj-lt"/>
                  </a:rPr>
                  <a:t>IAGN (217 Series)</a:t>
                </a:r>
              </a:p>
            </p:txBody>
          </p:sp>
          <p:sp>
            <p:nvSpPr>
              <p:cNvPr id="38" name="Oval 37">
                <a:extLst>
                  <a:ext uri="{FF2B5EF4-FFF2-40B4-BE49-F238E27FC236}">
                    <a16:creationId xmlns:a16="http://schemas.microsoft.com/office/drawing/2014/main" id="{61A4A80D-F2F2-51F3-515F-F9ECA804CDF0}"/>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39" name="Group 38">
            <a:extLst>
              <a:ext uri="{FF2B5EF4-FFF2-40B4-BE49-F238E27FC236}">
                <a16:creationId xmlns:a16="http://schemas.microsoft.com/office/drawing/2014/main" id="{8B08AA3E-7095-EC56-09C9-6EF56E361265}"/>
              </a:ext>
            </a:extLst>
          </p:cNvPr>
          <p:cNvGrpSpPr/>
          <p:nvPr/>
        </p:nvGrpSpPr>
        <p:grpSpPr>
          <a:xfrm>
            <a:off x="8691122" y="1763300"/>
            <a:ext cx="1654899" cy="640080"/>
            <a:chOff x="7207747" y="1706106"/>
            <a:chExt cx="1654899" cy="640080"/>
          </a:xfrm>
        </p:grpSpPr>
        <p:pic>
          <p:nvPicPr>
            <p:cNvPr id="40" name="Picture 39" descr="A black electrical device with a white label&#10;&#10;Description automatically generated">
              <a:extLst>
                <a:ext uri="{FF2B5EF4-FFF2-40B4-BE49-F238E27FC236}">
                  <a16:creationId xmlns:a16="http://schemas.microsoft.com/office/drawing/2014/main" id="{1BDA0F8C-AEB5-E684-451B-15DE97FF87A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229249" y="1745729"/>
              <a:ext cx="587194" cy="587194"/>
            </a:xfrm>
            <a:prstGeom prst="rect">
              <a:avLst/>
            </a:prstGeom>
          </p:spPr>
        </p:pic>
        <p:grpSp>
          <p:nvGrpSpPr>
            <p:cNvPr id="41" name="Group 40">
              <a:extLst>
                <a:ext uri="{FF2B5EF4-FFF2-40B4-BE49-F238E27FC236}">
                  <a16:creationId xmlns:a16="http://schemas.microsoft.com/office/drawing/2014/main" id="{E58BCAF4-8240-98FD-0129-C2DE54508309}"/>
                </a:ext>
              </a:extLst>
            </p:cNvPr>
            <p:cNvGrpSpPr/>
            <p:nvPr/>
          </p:nvGrpSpPr>
          <p:grpSpPr>
            <a:xfrm>
              <a:off x="7207747" y="1706106"/>
              <a:ext cx="1654899" cy="640080"/>
              <a:chOff x="6922167" y="1715149"/>
              <a:chExt cx="1654899" cy="640080"/>
            </a:xfrm>
          </p:grpSpPr>
          <p:cxnSp>
            <p:nvCxnSpPr>
              <p:cNvPr id="42" name="Straight Connector 41">
                <a:extLst>
                  <a:ext uri="{FF2B5EF4-FFF2-40B4-BE49-F238E27FC236}">
                    <a16:creationId xmlns:a16="http://schemas.microsoft.com/office/drawing/2014/main" id="{41F81238-D23A-2A88-FA55-6BC9477C14FB}"/>
                  </a:ext>
                </a:extLst>
              </p:cNvPr>
              <p:cNvCxnSpPr>
                <a:cxnSpLocks/>
              </p:cNvCxnSpPr>
              <p:nvPr/>
            </p:nvCxnSpPr>
            <p:spPr>
              <a:xfrm>
                <a:off x="7562247" y="2089462"/>
                <a:ext cx="919292"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43" name="TextBox 42">
                <a:extLst>
                  <a:ext uri="{FF2B5EF4-FFF2-40B4-BE49-F238E27FC236}">
                    <a16:creationId xmlns:a16="http://schemas.microsoft.com/office/drawing/2014/main" id="{EB73F852-DFBE-633E-6B42-92F3854525B1}"/>
                  </a:ext>
                </a:extLst>
              </p:cNvPr>
              <p:cNvSpPr txBox="1"/>
              <p:nvPr/>
            </p:nvSpPr>
            <p:spPr>
              <a:xfrm>
                <a:off x="7625016" y="1850223"/>
                <a:ext cx="952050" cy="276999"/>
              </a:xfrm>
              <a:prstGeom prst="rect">
                <a:avLst/>
              </a:prstGeom>
              <a:noFill/>
              <a:ln>
                <a:noFill/>
              </a:ln>
            </p:spPr>
            <p:txBody>
              <a:bodyPr wrap="square" rtlCol="0">
                <a:spAutoFit/>
              </a:bodyPr>
              <a:lstStyle/>
              <a:p>
                <a:r>
                  <a:rPr lang="en-US" sz="1200" b="1">
                    <a:solidFill>
                      <a:schemeClr val="accent1"/>
                    </a:solidFill>
                    <a:latin typeface="+mj-lt"/>
                  </a:rPr>
                  <a:t>209 Series</a:t>
                </a:r>
              </a:p>
            </p:txBody>
          </p:sp>
          <p:sp>
            <p:nvSpPr>
              <p:cNvPr id="44" name="Oval 43">
                <a:extLst>
                  <a:ext uri="{FF2B5EF4-FFF2-40B4-BE49-F238E27FC236}">
                    <a16:creationId xmlns:a16="http://schemas.microsoft.com/office/drawing/2014/main" id="{564A6775-88D4-0CC5-E40E-AC5153FD2BD2}"/>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cxnSp>
        <p:nvCxnSpPr>
          <p:cNvPr id="52" name="Straight Connector 51">
            <a:extLst>
              <a:ext uri="{FF2B5EF4-FFF2-40B4-BE49-F238E27FC236}">
                <a16:creationId xmlns:a16="http://schemas.microsoft.com/office/drawing/2014/main" id="{F507EE88-E61B-38D4-96BB-434797A5EF02}"/>
              </a:ext>
            </a:extLst>
          </p:cNvPr>
          <p:cNvCxnSpPr>
            <a:cxnSpLocks/>
          </p:cNvCxnSpPr>
          <p:nvPr/>
        </p:nvCxnSpPr>
        <p:spPr>
          <a:xfrm>
            <a:off x="8294937" y="1524000"/>
            <a:ext cx="0" cy="4171406"/>
          </a:xfrm>
          <a:prstGeom prst="line">
            <a:avLst/>
          </a:prstGeom>
          <a:ln w="12700">
            <a:solidFill>
              <a:schemeClr val="accent1"/>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29028930"/>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10E54-0675-3701-6617-11B29D487738}"/>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3BEEB30-A59C-7BF0-CD99-15298D6E95C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4" name="think-cell data - do not delete" hidden="1">
                        <a:extLst>
                          <a:ext uri="{FF2B5EF4-FFF2-40B4-BE49-F238E27FC236}">
                            <a16:creationId xmlns:a16="http://schemas.microsoft.com/office/drawing/2014/main" id="{D3BEEB30-A59C-7BF0-CD99-15298D6E95C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itle 7">
            <a:extLst>
              <a:ext uri="{FF2B5EF4-FFF2-40B4-BE49-F238E27FC236}">
                <a16:creationId xmlns:a16="http://schemas.microsoft.com/office/drawing/2014/main" id="{E42EFFF9-B9DA-1573-D381-0DCE6634BA83}"/>
              </a:ext>
            </a:extLst>
          </p:cNvPr>
          <p:cNvSpPr>
            <a:spLocks noGrp="1"/>
          </p:cNvSpPr>
          <p:nvPr>
            <p:ph type="title"/>
          </p:nvPr>
        </p:nvSpPr>
        <p:spPr/>
        <p:txBody>
          <a:bodyPr vert="horz"/>
          <a:lstStyle/>
          <a:p>
            <a:r>
              <a:rPr lang="en-US"/>
              <a:t>Radar</a:t>
            </a:r>
          </a:p>
        </p:txBody>
      </p:sp>
      <p:pic>
        <p:nvPicPr>
          <p:cNvPr id="26" name="Picture 25">
            <a:extLst>
              <a:ext uri="{FF2B5EF4-FFF2-40B4-BE49-F238E27FC236}">
                <a16:creationId xmlns:a16="http://schemas.microsoft.com/office/drawing/2014/main" id="{256DED6B-2E62-30E8-85B8-F0A6C9413603}"/>
              </a:ext>
            </a:extLst>
          </p:cNvPr>
          <p:cNvPicPr>
            <a:picLocks noChangeAspect="1"/>
          </p:cNvPicPr>
          <p:nvPr/>
        </p:nvPicPr>
        <p:blipFill>
          <a:blip r:embed="rId5"/>
          <a:stretch>
            <a:fillRect/>
          </a:stretch>
        </p:blipFill>
        <p:spPr>
          <a:xfrm>
            <a:off x="350326" y="2296569"/>
            <a:ext cx="2820067" cy="2820067"/>
          </a:xfrm>
          <a:prstGeom prst="rect">
            <a:avLst/>
          </a:prstGeom>
        </p:spPr>
      </p:pic>
      <p:pic>
        <p:nvPicPr>
          <p:cNvPr id="28" name="Picture 27" descr="A group of satellite dishes&#10;&#10;AI-generated content may be incorrect.">
            <a:extLst>
              <a:ext uri="{FF2B5EF4-FFF2-40B4-BE49-F238E27FC236}">
                <a16:creationId xmlns:a16="http://schemas.microsoft.com/office/drawing/2014/main" id="{EC55EEDC-B0EF-C11A-93C8-B69E3B8B343D}"/>
              </a:ext>
            </a:extLst>
          </p:cNvPr>
          <p:cNvPicPr>
            <a:picLocks noChangeAspect="1"/>
          </p:cNvPicPr>
          <p:nvPr/>
        </p:nvPicPr>
        <p:blipFill>
          <a:blip r:embed="rId6"/>
          <a:stretch>
            <a:fillRect/>
          </a:stretch>
        </p:blipFill>
        <p:spPr>
          <a:xfrm>
            <a:off x="3433494" y="2404176"/>
            <a:ext cx="3293820" cy="3293820"/>
          </a:xfrm>
          <a:prstGeom prst="rect">
            <a:avLst/>
          </a:prstGeom>
        </p:spPr>
      </p:pic>
      <p:grpSp>
        <p:nvGrpSpPr>
          <p:cNvPr id="22" name="Group 21">
            <a:extLst>
              <a:ext uri="{FF2B5EF4-FFF2-40B4-BE49-F238E27FC236}">
                <a16:creationId xmlns:a16="http://schemas.microsoft.com/office/drawing/2014/main" id="{8AC627F3-104C-9E75-415A-F13313B7C0EF}"/>
              </a:ext>
            </a:extLst>
          </p:cNvPr>
          <p:cNvGrpSpPr/>
          <p:nvPr/>
        </p:nvGrpSpPr>
        <p:grpSpPr>
          <a:xfrm>
            <a:off x="7347522" y="4251070"/>
            <a:ext cx="3772857" cy="640080"/>
            <a:chOff x="6975041" y="2746182"/>
            <a:chExt cx="3772857" cy="640080"/>
          </a:xfrm>
        </p:grpSpPr>
        <p:pic>
          <p:nvPicPr>
            <p:cNvPr id="23" name="Picture 2" descr="Product image of IAL Series Magnetic Circuit Breakers 1">
              <a:extLst>
                <a:ext uri="{FF2B5EF4-FFF2-40B4-BE49-F238E27FC236}">
                  <a16:creationId xmlns:a16="http://schemas.microsoft.com/office/drawing/2014/main" id="{5E86C914-C88B-4E7B-1668-E7D1F48A42E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38439" y="2818027"/>
              <a:ext cx="496390" cy="496390"/>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a:extLst>
                <a:ext uri="{FF2B5EF4-FFF2-40B4-BE49-F238E27FC236}">
                  <a16:creationId xmlns:a16="http://schemas.microsoft.com/office/drawing/2014/main" id="{354260E1-4A9E-A1BE-A3AE-B9C6DCC37302}"/>
                </a:ext>
              </a:extLst>
            </p:cNvPr>
            <p:cNvGrpSpPr/>
            <p:nvPr/>
          </p:nvGrpSpPr>
          <p:grpSpPr>
            <a:xfrm>
              <a:off x="6975041" y="2746182"/>
              <a:ext cx="3772857" cy="640080"/>
              <a:chOff x="6922167" y="1715149"/>
              <a:chExt cx="3772857" cy="640080"/>
            </a:xfrm>
          </p:grpSpPr>
          <p:cxnSp>
            <p:nvCxnSpPr>
              <p:cNvPr id="33" name="Straight Connector 32">
                <a:extLst>
                  <a:ext uri="{FF2B5EF4-FFF2-40B4-BE49-F238E27FC236}">
                    <a16:creationId xmlns:a16="http://schemas.microsoft.com/office/drawing/2014/main" id="{3EA55E1A-ABD7-F681-FD87-E33B7FB0268A}"/>
                  </a:ext>
                </a:extLst>
              </p:cNvPr>
              <p:cNvCxnSpPr>
                <a:cxnSpLocks/>
              </p:cNvCxnSpPr>
              <p:nvPr/>
            </p:nvCxnSpPr>
            <p:spPr>
              <a:xfrm>
                <a:off x="7562247" y="2089462"/>
                <a:ext cx="2524144"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50" name="TextBox 49">
                <a:extLst>
                  <a:ext uri="{FF2B5EF4-FFF2-40B4-BE49-F238E27FC236}">
                    <a16:creationId xmlns:a16="http://schemas.microsoft.com/office/drawing/2014/main" id="{8E199402-1C00-A519-7658-132CC0424E8B}"/>
                  </a:ext>
                </a:extLst>
              </p:cNvPr>
              <p:cNvSpPr txBox="1"/>
              <p:nvPr/>
            </p:nvSpPr>
            <p:spPr>
              <a:xfrm>
                <a:off x="7625015" y="1850223"/>
                <a:ext cx="3070009" cy="276999"/>
              </a:xfrm>
              <a:prstGeom prst="rect">
                <a:avLst/>
              </a:prstGeom>
              <a:noFill/>
              <a:ln>
                <a:noFill/>
              </a:ln>
            </p:spPr>
            <p:txBody>
              <a:bodyPr wrap="square" rtlCol="0">
                <a:spAutoFit/>
              </a:bodyPr>
              <a:lstStyle/>
              <a:p>
                <a:r>
                  <a:rPr lang="en-US" sz="1200" b="1">
                    <a:solidFill>
                      <a:schemeClr val="accent1"/>
                    </a:solidFill>
                    <a:latin typeface="+mj-lt"/>
                  </a:rPr>
                  <a:t>IAL/IUL/IEL/CEL/LEL (214 Series)</a:t>
                </a:r>
              </a:p>
            </p:txBody>
          </p:sp>
          <p:sp>
            <p:nvSpPr>
              <p:cNvPr id="51" name="Oval 50">
                <a:extLst>
                  <a:ext uri="{FF2B5EF4-FFF2-40B4-BE49-F238E27FC236}">
                    <a16:creationId xmlns:a16="http://schemas.microsoft.com/office/drawing/2014/main" id="{C284131F-B9F4-E4F4-6D15-86354332F931}"/>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57" name="Group 56">
            <a:extLst>
              <a:ext uri="{FF2B5EF4-FFF2-40B4-BE49-F238E27FC236}">
                <a16:creationId xmlns:a16="http://schemas.microsoft.com/office/drawing/2014/main" id="{61D113B3-6295-990E-77B0-EFDB027B5519}"/>
              </a:ext>
            </a:extLst>
          </p:cNvPr>
          <p:cNvGrpSpPr/>
          <p:nvPr/>
        </p:nvGrpSpPr>
        <p:grpSpPr>
          <a:xfrm>
            <a:off x="7335546" y="5120472"/>
            <a:ext cx="1829622" cy="640080"/>
            <a:chOff x="7493582" y="4139807"/>
            <a:chExt cx="1829622" cy="640080"/>
          </a:xfrm>
        </p:grpSpPr>
        <p:grpSp>
          <p:nvGrpSpPr>
            <p:cNvPr id="58" name="Group 57">
              <a:extLst>
                <a:ext uri="{FF2B5EF4-FFF2-40B4-BE49-F238E27FC236}">
                  <a16:creationId xmlns:a16="http://schemas.microsoft.com/office/drawing/2014/main" id="{059C1B20-5A1E-0FEB-9090-7CFF75845F69}"/>
                </a:ext>
              </a:extLst>
            </p:cNvPr>
            <p:cNvGrpSpPr/>
            <p:nvPr/>
          </p:nvGrpSpPr>
          <p:grpSpPr>
            <a:xfrm>
              <a:off x="7493582" y="4139807"/>
              <a:ext cx="1829622" cy="640080"/>
              <a:chOff x="6922167" y="1715149"/>
              <a:chExt cx="1829622" cy="640080"/>
            </a:xfrm>
          </p:grpSpPr>
          <p:cxnSp>
            <p:nvCxnSpPr>
              <p:cNvPr id="60" name="Straight Connector 59">
                <a:extLst>
                  <a:ext uri="{FF2B5EF4-FFF2-40B4-BE49-F238E27FC236}">
                    <a16:creationId xmlns:a16="http://schemas.microsoft.com/office/drawing/2014/main" id="{53E08740-3133-47E5-DD10-CDE894BC2C88}"/>
                  </a:ext>
                </a:extLst>
              </p:cNvPr>
              <p:cNvCxnSpPr>
                <a:cxnSpLocks/>
              </p:cNvCxnSpPr>
              <p:nvPr/>
            </p:nvCxnSpPr>
            <p:spPr>
              <a:xfrm>
                <a:off x="7562247" y="2089462"/>
                <a:ext cx="934138"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61" name="TextBox 60">
                <a:extLst>
                  <a:ext uri="{FF2B5EF4-FFF2-40B4-BE49-F238E27FC236}">
                    <a16:creationId xmlns:a16="http://schemas.microsoft.com/office/drawing/2014/main" id="{FD326A66-8453-FF7D-29BC-6BF16787D75C}"/>
                  </a:ext>
                </a:extLst>
              </p:cNvPr>
              <p:cNvSpPr txBox="1"/>
              <p:nvPr/>
            </p:nvSpPr>
            <p:spPr>
              <a:xfrm>
                <a:off x="7625015" y="1850223"/>
                <a:ext cx="1126774" cy="276999"/>
              </a:xfrm>
              <a:prstGeom prst="rect">
                <a:avLst/>
              </a:prstGeom>
              <a:noFill/>
              <a:ln>
                <a:noFill/>
              </a:ln>
            </p:spPr>
            <p:txBody>
              <a:bodyPr wrap="square" rtlCol="0">
                <a:spAutoFit/>
              </a:bodyPr>
              <a:lstStyle/>
              <a:p>
                <a:r>
                  <a:rPr lang="en-US" sz="1200" b="1">
                    <a:solidFill>
                      <a:schemeClr val="accent1"/>
                    </a:solidFill>
                    <a:latin typeface="+mj-lt"/>
                  </a:rPr>
                  <a:t>CMX60D10</a:t>
                </a:r>
              </a:p>
            </p:txBody>
          </p:sp>
          <p:sp>
            <p:nvSpPr>
              <p:cNvPr id="62" name="Oval 61">
                <a:extLst>
                  <a:ext uri="{FF2B5EF4-FFF2-40B4-BE49-F238E27FC236}">
                    <a16:creationId xmlns:a16="http://schemas.microsoft.com/office/drawing/2014/main" id="{FC170BD2-9E3C-DE22-A0D0-B73D4858B5FE}"/>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59" name="Picture 2">
              <a:extLst>
                <a:ext uri="{FF2B5EF4-FFF2-40B4-BE49-F238E27FC236}">
                  <a16:creationId xmlns:a16="http://schemas.microsoft.com/office/drawing/2014/main" id="{30CD3395-718E-764A-51DD-2897F35EEF3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90678" y="4274881"/>
              <a:ext cx="467459" cy="38518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4" name="Group 63">
            <a:extLst>
              <a:ext uri="{FF2B5EF4-FFF2-40B4-BE49-F238E27FC236}">
                <a16:creationId xmlns:a16="http://schemas.microsoft.com/office/drawing/2014/main" id="{B0E282F8-0C56-C945-4F29-F3FB0F1911DD}"/>
              </a:ext>
            </a:extLst>
          </p:cNvPr>
          <p:cNvGrpSpPr/>
          <p:nvPr/>
        </p:nvGrpSpPr>
        <p:grpSpPr>
          <a:xfrm>
            <a:off x="7361863" y="1777783"/>
            <a:ext cx="3772857" cy="640080"/>
            <a:chOff x="6922167" y="1715149"/>
            <a:chExt cx="3772857" cy="640080"/>
          </a:xfrm>
        </p:grpSpPr>
        <p:cxnSp>
          <p:nvCxnSpPr>
            <p:cNvPr id="65" name="Straight Connector 64">
              <a:extLst>
                <a:ext uri="{FF2B5EF4-FFF2-40B4-BE49-F238E27FC236}">
                  <a16:creationId xmlns:a16="http://schemas.microsoft.com/office/drawing/2014/main" id="{68AFAF09-C03F-F7CF-4102-C4B330051219}"/>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66" name="TextBox 65">
              <a:extLst>
                <a:ext uri="{FF2B5EF4-FFF2-40B4-BE49-F238E27FC236}">
                  <a16:creationId xmlns:a16="http://schemas.microsoft.com/office/drawing/2014/main" id="{963C9A56-3302-0847-D863-0FE3E6D9FB6B}"/>
                </a:ext>
              </a:extLst>
            </p:cNvPr>
            <p:cNvSpPr txBox="1"/>
            <p:nvPr/>
          </p:nvSpPr>
          <p:spPr>
            <a:xfrm>
              <a:off x="7625015" y="1850223"/>
              <a:ext cx="3070009" cy="276999"/>
            </a:xfrm>
            <a:prstGeom prst="rect">
              <a:avLst/>
            </a:prstGeom>
            <a:noFill/>
            <a:ln>
              <a:noFill/>
            </a:ln>
          </p:spPr>
          <p:txBody>
            <a:bodyPr wrap="square" rtlCol="0">
              <a:spAutoFit/>
            </a:bodyPr>
            <a:lstStyle/>
            <a:p>
              <a:r>
                <a:rPr lang="en-US" sz="1200" b="1">
                  <a:solidFill>
                    <a:schemeClr val="accent1"/>
                  </a:solidFill>
                  <a:latin typeface="+mj-lt"/>
                </a:rPr>
                <a:t>IALN/IULN/M55629 (214 Series)</a:t>
              </a:r>
            </a:p>
          </p:txBody>
        </p:sp>
        <p:pic>
          <p:nvPicPr>
            <p:cNvPr id="67" name="Picture 2" descr="Risultati immagini per IALN airpax">
              <a:extLst>
                <a:ext uri="{FF2B5EF4-FFF2-40B4-BE49-F238E27FC236}">
                  <a16:creationId xmlns:a16="http://schemas.microsoft.com/office/drawing/2014/main" id="{9EC4EB4E-2838-8581-0D8C-663F7454E587}"/>
                </a:ext>
              </a:extLst>
            </p:cNvPr>
            <p:cNvPicPr>
              <a:picLocks noChangeAspect="1" noChangeArrowheads="1"/>
            </p:cNvPicPr>
            <p:nvPr/>
          </p:nvPicPr>
          <p:blipFill rotWithShape="1">
            <a:blip r:embed="rId9" cstate="screen">
              <a:extLst>
                <a:ext uri="{28A0092B-C50C-407E-A947-70E740481C1C}">
                  <a14:useLocalDpi xmlns:a14="http://schemas.microsoft.com/office/drawing/2010/main" val="0"/>
                </a:ext>
              </a:extLst>
            </a:blip>
            <a:srcRect/>
            <a:stretch/>
          </p:blipFill>
          <p:spPr bwMode="auto">
            <a:xfrm>
              <a:off x="7028130" y="1806671"/>
              <a:ext cx="490922" cy="456439"/>
            </a:xfrm>
            <a:prstGeom prst="rect">
              <a:avLst/>
            </a:prstGeom>
            <a:noFill/>
            <a:extLst>
              <a:ext uri="{909E8E84-426E-40DD-AFC4-6F175D3DCCD1}">
                <a14:hiddenFill xmlns:a14="http://schemas.microsoft.com/office/drawing/2010/main">
                  <a:solidFill>
                    <a:srgbClr val="FFFFFF"/>
                  </a:solidFill>
                </a14:hiddenFill>
              </a:ext>
            </a:extLst>
          </p:spPr>
        </p:pic>
        <p:sp>
          <p:nvSpPr>
            <p:cNvPr id="68" name="Oval 67">
              <a:extLst>
                <a:ext uri="{FF2B5EF4-FFF2-40B4-BE49-F238E27FC236}">
                  <a16:creationId xmlns:a16="http://schemas.microsoft.com/office/drawing/2014/main" id="{9389FA45-E896-F7C4-2CA7-CE828BCB0806}"/>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C000"/>
                </a:solidFill>
              </a:endParaRPr>
            </a:p>
          </p:txBody>
        </p:sp>
      </p:grpSp>
      <p:grpSp>
        <p:nvGrpSpPr>
          <p:cNvPr id="69" name="Group 68">
            <a:extLst>
              <a:ext uri="{FF2B5EF4-FFF2-40B4-BE49-F238E27FC236}">
                <a16:creationId xmlns:a16="http://schemas.microsoft.com/office/drawing/2014/main" id="{54DD5F3B-1EC4-7A19-C00D-DEC6BB93920B}"/>
              </a:ext>
            </a:extLst>
          </p:cNvPr>
          <p:cNvGrpSpPr/>
          <p:nvPr/>
        </p:nvGrpSpPr>
        <p:grpSpPr>
          <a:xfrm>
            <a:off x="7347522" y="3423155"/>
            <a:ext cx="3772857" cy="640080"/>
            <a:chOff x="6937890" y="3250826"/>
            <a:chExt cx="3772857" cy="640080"/>
          </a:xfrm>
        </p:grpSpPr>
        <p:pic>
          <p:nvPicPr>
            <p:cNvPr id="70" name="Picture 2" descr="Risultati immagini per IALN airpax">
              <a:extLst>
                <a:ext uri="{FF2B5EF4-FFF2-40B4-BE49-F238E27FC236}">
                  <a16:creationId xmlns:a16="http://schemas.microsoft.com/office/drawing/2014/main" id="{2B008243-9E65-EBCB-BF2C-57735017A1A4}"/>
                </a:ext>
              </a:extLst>
            </p:cNvPr>
            <p:cNvPicPr>
              <a:picLocks noChangeAspect="1" noChangeArrowheads="1"/>
            </p:cNvPicPr>
            <p:nvPr/>
          </p:nvPicPr>
          <p:blipFill rotWithShape="1">
            <a:blip r:embed="rId9" cstate="screen">
              <a:extLst>
                <a:ext uri="{28A0092B-C50C-407E-A947-70E740481C1C}">
                  <a14:useLocalDpi xmlns:a14="http://schemas.microsoft.com/office/drawing/2010/main" val="0"/>
                </a:ext>
              </a:extLst>
            </a:blip>
            <a:srcRect/>
            <a:stretch/>
          </p:blipFill>
          <p:spPr bwMode="auto">
            <a:xfrm>
              <a:off x="7010253" y="3358069"/>
              <a:ext cx="518456" cy="467725"/>
            </a:xfrm>
            <a:prstGeom prst="rect">
              <a:avLst/>
            </a:prstGeom>
            <a:noFill/>
            <a:extLst>
              <a:ext uri="{909E8E84-426E-40DD-AFC4-6F175D3DCCD1}">
                <a14:hiddenFill xmlns:a14="http://schemas.microsoft.com/office/drawing/2010/main">
                  <a:solidFill>
                    <a:srgbClr val="FFFFFF"/>
                  </a:solidFill>
                </a14:hiddenFill>
              </a:ext>
            </a:extLst>
          </p:spPr>
        </p:pic>
        <p:grpSp>
          <p:nvGrpSpPr>
            <p:cNvPr id="71" name="Group 70">
              <a:extLst>
                <a:ext uri="{FF2B5EF4-FFF2-40B4-BE49-F238E27FC236}">
                  <a16:creationId xmlns:a16="http://schemas.microsoft.com/office/drawing/2014/main" id="{515198A2-E007-1202-7820-ED79FB8D2886}"/>
                </a:ext>
              </a:extLst>
            </p:cNvPr>
            <p:cNvGrpSpPr/>
            <p:nvPr/>
          </p:nvGrpSpPr>
          <p:grpSpPr>
            <a:xfrm>
              <a:off x="6937890" y="3250826"/>
              <a:ext cx="3772857" cy="640080"/>
              <a:chOff x="6922167" y="1715149"/>
              <a:chExt cx="3772857" cy="640080"/>
            </a:xfrm>
          </p:grpSpPr>
          <p:cxnSp>
            <p:nvCxnSpPr>
              <p:cNvPr id="72" name="Straight Connector 71">
                <a:extLst>
                  <a:ext uri="{FF2B5EF4-FFF2-40B4-BE49-F238E27FC236}">
                    <a16:creationId xmlns:a16="http://schemas.microsoft.com/office/drawing/2014/main" id="{85C51DCF-5B6E-E230-3BE9-E36B38B62671}"/>
                  </a:ext>
                </a:extLst>
              </p:cNvPr>
              <p:cNvCxnSpPr>
                <a:cxnSpLocks/>
              </p:cNvCxnSpPr>
              <p:nvPr/>
            </p:nvCxnSpPr>
            <p:spPr>
              <a:xfrm>
                <a:off x="7562247" y="2089462"/>
                <a:ext cx="14303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73" name="TextBox 72">
                <a:extLst>
                  <a:ext uri="{FF2B5EF4-FFF2-40B4-BE49-F238E27FC236}">
                    <a16:creationId xmlns:a16="http://schemas.microsoft.com/office/drawing/2014/main" id="{65796CF7-C9E4-1193-C503-D715846BD345}"/>
                  </a:ext>
                </a:extLst>
              </p:cNvPr>
              <p:cNvSpPr txBox="1"/>
              <p:nvPr/>
            </p:nvSpPr>
            <p:spPr>
              <a:xfrm>
                <a:off x="7625015" y="1850223"/>
                <a:ext cx="3070009" cy="276999"/>
              </a:xfrm>
              <a:prstGeom prst="rect">
                <a:avLst/>
              </a:prstGeom>
              <a:noFill/>
              <a:ln>
                <a:noFill/>
              </a:ln>
            </p:spPr>
            <p:txBody>
              <a:bodyPr wrap="square" rtlCol="0">
                <a:spAutoFit/>
              </a:bodyPr>
              <a:lstStyle/>
              <a:p>
                <a:r>
                  <a:rPr lang="en-US" sz="1200" b="1">
                    <a:solidFill>
                      <a:schemeClr val="accent1"/>
                    </a:solidFill>
                    <a:latin typeface="+mj-lt"/>
                  </a:rPr>
                  <a:t>IAGN (217 Series)</a:t>
                </a:r>
              </a:p>
            </p:txBody>
          </p:sp>
          <p:sp>
            <p:nvSpPr>
              <p:cNvPr id="74" name="Oval 73">
                <a:extLst>
                  <a:ext uri="{FF2B5EF4-FFF2-40B4-BE49-F238E27FC236}">
                    <a16:creationId xmlns:a16="http://schemas.microsoft.com/office/drawing/2014/main" id="{008359AA-1C69-C1A7-3FB9-13D472E2066E}"/>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C000"/>
                  </a:solidFill>
                </a:endParaRPr>
              </a:p>
            </p:txBody>
          </p:sp>
        </p:grpSp>
      </p:grpSp>
      <p:sp>
        <p:nvSpPr>
          <p:cNvPr id="75" name="TextBox 74">
            <a:extLst>
              <a:ext uri="{FF2B5EF4-FFF2-40B4-BE49-F238E27FC236}">
                <a16:creationId xmlns:a16="http://schemas.microsoft.com/office/drawing/2014/main" id="{0AD2AA02-3905-4430-EE71-5D6BA491AF61}"/>
              </a:ext>
            </a:extLst>
          </p:cNvPr>
          <p:cNvSpPr txBox="1"/>
          <p:nvPr/>
        </p:nvSpPr>
        <p:spPr>
          <a:xfrm>
            <a:off x="8246190" y="1218735"/>
            <a:ext cx="3020894" cy="400110"/>
          </a:xfrm>
          <a:prstGeom prst="rect">
            <a:avLst/>
          </a:prstGeom>
          <a:noFill/>
        </p:spPr>
        <p:txBody>
          <a:bodyPr wrap="square" rtlCol="0">
            <a:spAutoFit/>
          </a:bodyPr>
          <a:lstStyle/>
          <a:p>
            <a:pPr algn="ctr"/>
            <a:r>
              <a:rPr lang="it-IT" sz="2000" b="1">
                <a:solidFill>
                  <a:schemeClr val="accent1"/>
                </a:solidFill>
                <a:latin typeface="+mn-lt"/>
              </a:rPr>
              <a:t>Typical Products</a:t>
            </a:r>
            <a:endParaRPr lang="en-US" sz="2000" b="1">
              <a:solidFill>
                <a:schemeClr val="accent1"/>
              </a:solidFill>
              <a:latin typeface="+mn-lt"/>
            </a:endParaRPr>
          </a:p>
        </p:txBody>
      </p:sp>
      <p:cxnSp>
        <p:nvCxnSpPr>
          <p:cNvPr id="76" name="Straight Connector 75">
            <a:extLst>
              <a:ext uri="{FF2B5EF4-FFF2-40B4-BE49-F238E27FC236}">
                <a16:creationId xmlns:a16="http://schemas.microsoft.com/office/drawing/2014/main" id="{0B4F1B92-B023-32B0-39D4-5CD229C179C4}"/>
              </a:ext>
            </a:extLst>
          </p:cNvPr>
          <p:cNvCxnSpPr>
            <a:cxnSpLocks/>
          </p:cNvCxnSpPr>
          <p:nvPr/>
        </p:nvCxnSpPr>
        <p:spPr>
          <a:xfrm flipH="1">
            <a:off x="6948603" y="1621692"/>
            <a:ext cx="19539" cy="4236610"/>
          </a:xfrm>
          <a:prstGeom prst="line">
            <a:avLst/>
          </a:prstGeom>
          <a:ln w="12700">
            <a:solidFill>
              <a:schemeClr val="accent1"/>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77" name="Group 76">
            <a:extLst>
              <a:ext uri="{FF2B5EF4-FFF2-40B4-BE49-F238E27FC236}">
                <a16:creationId xmlns:a16="http://schemas.microsoft.com/office/drawing/2014/main" id="{C2ACC295-08EB-E562-BBD3-9BEF8F9E649D}"/>
              </a:ext>
            </a:extLst>
          </p:cNvPr>
          <p:cNvGrpSpPr/>
          <p:nvPr/>
        </p:nvGrpSpPr>
        <p:grpSpPr>
          <a:xfrm>
            <a:off x="7377972" y="2614353"/>
            <a:ext cx="1654899" cy="640080"/>
            <a:chOff x="7207747" y="1706106"/>
            <a:chExt cx="1654899" cy="640080"/>
          </a:xfrm>
        </p:grpSpPr>
        <p:pic>
          <p:nvPicPr>
            <p:cNvPr id="78" name="Picture 77" descr="A black electrical device with a white label&#10;&#10;Description automatically generated">
              <a:extLst>
                <a:ext uri="{FF2B5EF4-FFF2-40B4-BE49-F238E27FC236}">
                  <a16:creationId xmlns:a16="http://schemas.microsoft.com/office/drawing/2014/main" id="{B5D49115-C67D-F3D5-D36F-B41A3A78433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229249" y="1745729"/>
              <a:ext cx="587194" cy="587194"/>
            </a:xfrm>
            <a:prstGeom prst="rect">
              <a:avLst/>
            </a:prstGeom>
          </p:spPr>
        </p:pic>
        <p:grpSp>
          <p:nvGrpSpPr>
            <p:cNvPr id="79" name="Group 78">
              <a:extLst>
                <a:ext uri="{FF2B5EF4-FFF2-40B4-BE49-F238E27FC236}">
                  <a16:creationId xmlns:a16="http://schemas.microsoft.com/office/drawing/2014/main" id="{26060D75-0870-07E7-2931-62209C1FE9A8}"/>
                </a:ext>
              </a:extLst>
            </p:cNvPr>
            <p:cNvGrpSpPr/>
            <p:nvPr/>
          </p:nvGrpSpPr>
          <p:grpSpPr>
            <a:xfrm>
              <a:off x="7207747" y="1706106"/>
              <a:ext cx="1654899" cy="640080"/>
              <a:chOff x="6922167" y="1715149"/>
              <a:chExt cx="1654899" cy="640080"/>
            </a:xfrm>
          </p:grpSpPr>
          <p:cxnSp>
            <p:nvCxnSpPr>
              <p:cNvPr id="80" name="Straight Connector 79">
                <a:extLst>
                  <a:ext uri="{FF2B5EF4-FFF2-40B4-BE49-F238E27FC236}">
                    <a16:creationId xmlns:a16="http://schemas.microsoft.com/office/drawing/2014/main" id="{E9DAD171-A27B-23F7-0153-A4B7480E964D}"/>
                  </a:ext>
                </a:extLst>
              </p:cNvPr>
              <p:cNvCxnSpPr>
                <a:cxnSpLocks/>
              </p:cNvCxnSpPr>
              <p:nvPr/>
            </p:nvCxnSpPr>
            <p:spPr>
              <a:xfrm>
                <a:off x="7562247" y="2089462"/>
                <a:ext cx="891086"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81" name="TextBox 80">
                <a:extLst>
                  <a:ext uri="{FF2B5EF4-FFF2-40B4-BE49-F238E27FC236}">
                    <a16:creationId xmlns:a16="http://schemas.microsoft.com/office/drawing/2014/main" id="{22A0933C-0CDA-6E41-0E33-B8128EDC786B}"/>
                  </a:ext>
                </a:extLst>
              </p:cNvPr>
              <p:cNvSpPr txBox="1"/>
              <p:nvPr/>
            </p:nvSpPr>
            <p:spPr>
              <a:xfrm>
                <a:off x="7625016" y="1850223"/>
                <a:ext cx="952050" cy="276999"/>
              </a:xfrm>
              <a:prstGeom prst="rect">
                <a:avLst/>
              </a:prstGeom>
              <a:noFill/>
              <a:ln>
                <a:noFill/>
              </a:ln>
            </p:spPr>
            <p:txBody>
              <a:bodyPr wrap="square" rtlCol="0">
                <a:spAutoFit/>
              </a:bodyPr>
              <a:lstStyle/>
              <a:p>
                <a:r>
                  <a:rPr lang="en-US" sz="1200" b="1">
                    <a:solidFill>
                      <a:schemeClr val="accent1"/>
                    </a:solidFill>
                    <a:latin typeface="+mj-lt"/>
                  </a:rPr>
                  <a:t>209 Series</a:t>
                </a:r>
              </a:p>
            </p:txBody>
          </p:sp>
          <p:sp>
            <p:nvSpPr>
              <p:cNvPr id="82" name="Oval 81">
                <a:extLst>
                  <a:ext uri="{FF2B5EF4-FFF2-40B4-BE49-F238E27FC236}">
                    <a16:creationId xmlns:a16="http://schemas.microsoft.com/office/drawing/2014/main" id="{F6624AD2-DC31-7915-B43D-533E87F5A86F}"/>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85" name="Title 7">
            <a:extLst>
              <a:ext uri="{FF2B5EF4-FFF2-40B4-BE49-F238E27FC236}">
                <a16:creationId xmlns:a16="http://schemas.microsoft.com/office/drawing/2014/main" id="{74651692-15CC-B923-3289-1F4CC60C8E2F}"/>
              </a:ext>
            </a:extLst>
          </p:cNvPr>
          <p:cNvSpPr txBox="1">
            <a:spLocks/>
          </p:cNvSpPr>
          <p:nvPr/>
        </p:nvSpPr>
        <p:spPr>
          <a:xfrm>
            <a:off x="337820" y="679495"/>
            <a:ext cx="11516360" cy="776288"/>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2800" b="1" kern="1200" spc="-150">
                <a:solidFill>
                  <a:schemeClr val="accent1"/>
                </a:solidFill>
                <a:latin typeface="+mj-lt"/>
                <a:ea typeface="+mj-ea"/>
                <a:cs typeface="+mj-cs"/>
              </a:defRPr>
            </a:lvl1pPr>
          </a:lstStyle>
          <a:p>
            <a:r>
              <a:rPr lang="en-US" sz="1600"/>
              <a:t>Radar Target  Acquisition, Target Acquisition Fast Steering Mirrors </a:t>
            </a:r>
          </a:p>
        </p:txBody>
      </p:sp>
    </p:spTree>
    <p:extLst>
      <p:ext uri="{BB962C8B-B14F-4D97-AF65-F5344CB8AC3E}">
        <p14:creationId xmlns:p14="http://schemas.microsoft.com/office/powerpoint/2010/main" val="4257586616"/>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EFF5737-837F-2BF0-2659-CE3BD68DAF5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think-cell data - do not delete" hidden="1">
                        <a:extLst>
                          <a:ext uri="{FF2B5EF4-FFF2-40B4-BE49-F238E27FC236}">
                            <a16:creationId xmlns:a16="http://schemas.microsoft.com/office/drawing/2014/main" id="{4EFF5737-837F-2BF0-2659-CE3BD68DAF5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0488" name="Picture 8" descr="Risultati immagini per modern naval radar renderi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2732931" y="3429000"/>
            <a:ext cx="1550967" cy="266993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isultati immagini per aesa radar 3d model"/>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1451" b="97823" l="3006" r="98297">
                        <a14:backgroundMark x1="36373" y1="71826" x2="36373" y2="71826"/>
                        <a14:backgroundMark x1="36673" y1="68682" x2="36673" y2="68682"/>
                        <a14:backgroundMark x1="36373" y1="67594" x2="36373" y2="67594"/>
                        <a14:backgroundMark x1="35571" y1="66747" x2="35571" y2="66747"/>
                      </a14:backgroundRemoval>
                    </a14:imgEffect>
                  </a14:imgLayer>
                </a14:imgProps>
              </a:ext>
              <a:ext uri="{28A0092B-C50C-407E-A947-70E740481C1C}">
                <a14:useLocalDpi xmlns:a14="http://schemas.microsoft.com/office/drawing/2010/main" val="0"/>
              </a:ext>
            </a:extLst>
          </a:blip>
          <a:srcRect/>
          <a:stretch/>
        </p:blipFill>
        <p:spPr bwMode="auto">
          <a:xfrm>
            <a:off x="351043" y="1520120"/>
            <a:ext cx="2634830" cy="2182949"/>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0F9BBA71-EC46-5FEC-2009-889261D99131}"/>
              </a:ext>
            </a:extLst>
          </p:cNvPr>
          <p:cNvSpPr>
            <a:spLocks noGrp="1"/>
          </p:cNvSpPr>
          <p:nvPr>
            <p:ph type="title"/>
          </p:nvPr>
        </p:nvSpPr>
        <p:spPr/>
        <p:txBody>
          <a:bodyPr vert="horz"/>
          <a:lstStyle/>
          <a:p>
            <a:r>
              <a:rPr lang="en-US"/>
              <a:t>Ground and Naval Radars</a:t>
            </a:r>
          </a:p>
        </p:txBody>
      </p:sp>
      <p:grpSp>
        <p:nvGrpSpPr>
          <p:cNvPr id="10" name="Group 9">
            <a:extLst>
              <a:ext uri="{FF2B5EF4-FFF2-40B4-BE49-F238E27FC236}">
                <a16:creationId xmlns:a16="http://schemas.microsoft.com/office/drawing/2014/main" id="{3CE1D0D1-B073-2E47-929A-2E4DCCF78C4B}"/>
              </a:ext>
            </a:extLst>
          </p:cNvPr>
          <p:cNvGrpSpPr/>
          <p:nvPr/>
        </p:nvGrpSpPr>
        <p:grpSpPr>
          <a:xfrm>
            <a:off x="8451637" y="2180986"/>
            <a:ext cx="3106796" cy="640080"/>
            <a:chOff x="8460657" y="2180986"/>
            <a:chExt cx="3106796" cy="640080"/>
          </a:xfrm>
        </p:grpSpPr>
        <p:grpSp>
          <p:nvGrpSpPr>
            <p:cNvPr id="11" name="Group 10">
              <a:extLst>
                <a:ext uri="{FF2B5EF4-FFF2-40B4-BE49-F238E27FC236}">
                  <a16:creationId xmlns:a16="http://schemas.microsoft.com/office/drawing/2014/main" id="{6B74A877-D559-16CD-875C-4808A9BD2FF2}"/>
                </a:ext>
              </a:extLst>
            </p:cNvPr>
            <p:cNvGrpSpPr/>
            <p:nvPr/>
          </p:nvGrpSpPr>
          <p:grpSpPr>
            <a:xfrm>
              <a:off x="8460657" y="2180986"/>
              <a:ext cx="3028657" cy="640080"/>
              <a:chOff x="6922167" y="1715149"/>
              <a:chExt cx="3028657" cy="640080"/>
            </a:xfrm>
          </p:grpSpPr>
          <p:cxnSp>
            <p:nvCxnSpPr>
              <p:cNvPr id="46" name="Straight Connector 45">
                <a:extLst>
                  <a:ext uri="{FF2B5EF4-FFF2-40B4-BE49-F238E27FC236}">
                    <a16:creationId xmlns:a16="http://schemas.microsoft.com/office/drawing/2014/main" id="{5E7E3C31-F1FB-68EE-2366-4C41EDBFE05A}"/>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47" name="Oval 46">
                <a:extLst>
                  <a:ext uri="{FF2B5EF4-FFF2-40B4-BE49-F238E27FC236}">
                    <a16:creationId xmlns:a16="http://schemas.microsoft.com/office/drawing/2014/main" id="{E54C87FB-0E28-304C-A10C-34394465E9E6}"/>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2" name="TextBox 11">
              <a:extLst>
                <a:ext uri="{FF2B5EF4-FFF2-40B4-BE49-F238E27FC236}">
                  <a16:creationId xmlns:a16="http://schemas.microsoft.com/office/drawing/2014/main" id="{B47D498C-9AB1-E5EF-5214-BDA74F2F3525}"/>
                </a:ext>
              </a:extLst>
            </p:cNvPr>
            <p:cNvSpPr txBox="1"/>
            <p:nvPr/>
          </p:nvSpPr>
          <p:spPr>
            <a:xfrm>
              <a:off x="9091717" y="2303874"/>
              <a:ext cx="2475736"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IAG, IUG, IEL, LEJ /</a:t>
              </a:r>
              <a:r>
                <a:rPr kumimoji="0" lang="en-US" sz="1200" b="0" i="0" u="none" strike="noStrike" kern="1200" cap="none" spc="0" normalizeH="0" baseline="0" noProof="0">
                  <a:ln>
                    <a:noFill/>
                  </a:ln>
                  <a:solidFill>
                    <a:srgbClr val="00ACEC"/>
                  </a:solidFill>
                  <a:effectLst/>
                  <a:uLnTx/>
                  <a:uFillTx/>
                  <a:latin typeface="Arial" panose="020B0604020202020204"/>
                  <a:ea typeface="+mn-ea"/>
                  <a:cs typeface="Arial" pitchFamily="34" charset="0"/>
                </a:rPr>
                <a:t> </a:t>
              </a: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up to 200A</a:t>
              </a:r>
            </a:p>
          </p:txBody>
        </p:sp>
        <p:pic>
          <p:nvPicPr>
            <p:cNvPr id="13" name="Picture 12" descr="Product image of IAG Series Magnetic Circuit Breaker 3">
              <a:extLst>
                <a:ext uri="{FF2B5EF4-FFF2-40B4-BE49-F238E27FC236}">
                  <a16:creationId xmlns:a16="http://schemas.microsoft.com/office/drawing/2014/main" id="{50A4F3F7-AA26-8FD4-BC20-282EBA5CED7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576377" y="2280094"/>
              <a:ext cx="390599" cy="390599"/>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58" name="Group 57">
            <a:extLst>
              <a:ext uri="{FF2B5EF4-FFF2-40B4-BE49-F238E27FC236}">
                <a16:creationId xmlns:a16="http://schemas.microsoft.com/office/drawing/2014/main" id="{BB23BD2C-A5D1-5711-9436-8992A7E3058F}"/>
              </a:ext>
            </a:extLst>
          </p:cNvPr>
          <p:cNvGrpSpPr/>
          <p:nvPr/>
        </p:nvGrpSpPr>
        <p:grpSpPr>
          <a:xfrm>
            <a:off x="8451637" y="3185801"/>
            <a:ext cx="3028657" cy="640080"/>
            <a:chOff x="8451637" y="3203291"/>
            <a:chExt cx="3028657" cy="640080"/>
          </a:xfrm>
        </p:grpSpPr>
        <p:grpSp>
          <p:nvGrpSpPr>
            <p:cNvPr id="59" name="Group 58">
              <a:extLst>
                <a:ext uri="{FF2B5EF4-FFF2-40B4-BE49-F238E27FC236}">
                  <a16:creationId xmlns:a16="http://schemas.microsoft.com/office/drawing/2014/main" id="{6AD7C7F6-AC18-3BE7-5DF7-79D9647B4ECB}"/>
                </a:ext>
              </a:extLst>
            </p:cNvPr>
            <p:cNvGrpSpPr/>
            <p:nvPr/>
          </p:nvGrpSpPr>
          <p:grpSpPr>
            <a:xfrm>
              <a:off x="8451637" y="3203291"/>
              <a:ext cx="3028657" cy="640080"/>
              <a:chOff x="6922167" y="1715149"/>
              <a:chExt cx="3028657" cy="640080"/>
            </a:xfrm>
          </p:grpSpPr>
          <p:cxnSp>
            <p:nvCxnSpPr>
              <p:cNvPr id="62" name="Straight Connector 61">
                <a:extLst>
                  <a:ext uri="{FF2B5EF4-FFF2-40B4-BE49-F238E27FC236}">
                    <a16:creationId xmlns:a16="http://schemas.microsoft.com/office/drawing/2014/main" id="{DF0E70B2-31CB-811B-F7B5-70C16794F290}"/>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63" name="Oval 62">
                <a:extLst>
                  <a:ext uri="{FF2B5EF4-FFF2-40B4-BE49-F238E27FC236}">
                    <a16:creationId xmlns:a16="http://schemas.microsoft.com/office/drawing/2014/main" id="{737E284A-D2E1-CB24-302F-A4CD1C48A474}"/>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60" name="TextBox 59">
              <a:extLst>
                <a:ext uri="{FF2B5EF4-FFF2-40B4-BE49-F238E27FC236}">
                  <a16:creationId xmlns:a16="http://schemas.microsoft.com/office/drawing/2014/main" id="{6D2A364A-BE60-AEC1-EAD6-C23BFF8DC99B}"/>
                </a:ext>
              </a:extLst>
            </p:cNvPr>
            <p:cNvSpPr txBox="1"/>
            <p:nvPr/>
          </p:nvSpPr>
          <p:spPr>
            <a:xfrm>
              <a:off x="9091717" y="3317267"/>
              <a:ext cx="2137410"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JAE (2 poles) /</a:t>
              </a:r>
              <a:r>
                <a:rPr kumimoji="0" lang="en-US" sz="1200" b="0" i="0" u="none" strike="noStrike" kern="1200" cap="none" spc="0" normalizeH="0" baseline="0" noProof="0">
                  <a:ln>
                    <a:noFill/>
                  </a:ln>
                  <a:solidFill>
                    <a:srgbClr val="00ACEC"/>
                  </a:solidFill>
                  <a:effectLst/>
                  <a:uLnTx/>
                  <a:uFillTx/>
                  <a:latin typeface="Arial" panose="020B0604020202020204"/>
                  <a:ea typeface="+mn-ea"/>
                  <a:cs typeface="Arial" pitchFamily="34" charset="0"/>
                </a:rPr>
                <a:t> </a:t>
              </a: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up to 500A</a:t>
              </a:r>
            </a:p>
          </p:txBody>
        </p:sp>
        <p:pic>
          <p:nvPicPr>
            <p:cNvPr id="61" name="Picture 60">
              <a:extLst>
                <a:ext uri="{FF2B5EF4-FFF2-40B4-BE49-F238E27FC236}">
                  <a16:creationId xmlns:a16="http://schemas.microsoft.com/office/drawing/2014/main" id="{F1B10AE0-0B14-3D40-5D94-FE39BB5FBC3E}"/>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8602233" y="3304318"/>
              <a:ext cx="356928" cy="397145"/>
            </a:xfrm>
            <a:prstGeom prst="rect">
              <a:avLst/>
            </a:prstGeom>
            <a:ln>
              <a:noFill/>
            </a:ln>
          </p:spPr>
        </p:pic>
      </p:grpSp>
      <p:grpSp>
        <p:nvGrpSpPr>
          <p:cNvPr id="1024" name="Group 1023">
            <a:extLst>
              <a:ext uri="{FF2B5EF4-FFF2-40B4-BE49-F238E27FC236}">
                <a16:creationId xmlns:a16="http://schemas.microsoft.com/office/drawing/2014/main" id="{798F3647-7C0B-2954-AC71-978073FDAE1E}"/>
              </a:ext>
            </a:extLst>
          </p:cNvPr>
          <p:cNvGrpSpPr/>
          <p:nvPr/>
        </p:nvGrpSpPr>
        <p:grpSpPr>
          <a:xfrm>
            <a:off x="4754842" y="1165878"/>
            <a:ext cx="7042514" cy="4669633"/>
            <a:chOff x="4754842" y="1165878"/>
            <a:chExt cx="7042514" cy="4669633"/>
          </a:xfrm>
        </p:grpSpPr>
        <p:cxnSp>
          <p:nvCxnSpPr>
            <p:cNvPr id="1025" name="Straight Connector 1024">
              <a:extLst>
                <a:ext uri="{FF2B5EF4-FFF2-40B4-BE49-F238E27FC236}">
                  <a16:creationId xmlns:a16="http://schemas.microsoft.com/office/drawing/2014/main" id="{7C404F51-5FFC-3563-8304-9784C9AA9B57}"/>
                </a:ext>
              </a:extLst>
            </p:cNvPr>
            <p:cNvCxnSpPr/>
            <p:nvPr/>
          </p:nvCxnSpPr>
          <p:spPr>
            <a:xfrm>
              <a:off x="4754842" y="1661707"/>
              <a:ext cx="0" cy="4173804"/>
            </a:xfrm>
            <a:prstGeom prst="line">
              <a:avLst/>
            </a:prstGeom>
            <a:ln w="12700">
              <a:solidFill>
                <a:srgbClr val="00ACEC"/>
              </a:solidFill>
              <a:prstDash val="solid"/>
            </a:ln>
            <a:effectLst/>
          </p:spPr>
          <p:style>
            <a:lnRef idx="2">
              <a:schemeClr val="accent1"/>
            </a:lnRef>
            <a:fillRef idx="0">
              <a:schemeClr val="accent1"/>
            </a:fillRef>
            <a:effectRef idx="1">
              <a:schemeClr val="accent1"/>
            </a:effectRef>
            <a:fontRef idx="minor">
              <a:schemeClr val="tx1"/>
            </a:fontRef>
          </p:style>
        </p:cxnSp>
        <p:sp>
          <p:nvSpPr>
            <p:cNvPr id="1027" name="TextBox 1026">
              <a:extLst>
                <a:ext uri="{FF2B5EF4-FFF2-40B4-BE49-F238E27FC236}">
                  <a16:creationId xmlns:a16="http://schemas.microsoft.com/office/drawing/2014/main" id="{D07E0613-B603-9EE7-B7C4-610ABDC9D719}"/>
                </a:ext>
              </a:extLst>
            </p:cNvPr>
            <p:cNvSpPr txBox="1"/>
            <p:nvPr/>
          </p:nvSpPr>
          <p:spPr>
            <a:xfrm>
              <a:off x="7521192" y="1165878"/>
              <a:ext cx="2189294" cy="369332"/>
            </a:xfrm>
            <a:prstGeom prst="rect">
              <a:avLst/>
            </a:prstGeom>
            <a:noFill/>
            <a:ln>
              <a:noFill/>
            </a:ln>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sz="18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Typical Products</a:t>
              </a:r>
              <a:endParaRPr kumimoji="0" lang="en-US" sz="1800" b="1" i="0" u="none" strike="noStrike" kern="1200" cap="none" spc="0" normalizeH="0" baseline="0" noProof="0">
                <a:ln>
                  <a:noFill/>
                </a:ln>
                <a:solidFill>
                  <a:srgbClr val="00ACEC"/>
                </a:solidFill>
                <a:effectLst/>
                <a:uLnTx/>
                <a:uFillTx/>
                <a:latin typeface="Arial" panose="020B0604020202020204"/>
                <a:ea typeface="+mn-ea"/>
                <a:cs typeface="Arial" pitchFamily="34" charset="0"/>
              </a:endParaRPr>
            </a:p>
          </p:txBody>
        </p:sp>
        <p:grpSp>
          <p:nvGrpSpPr>
            <p:cNvPr id="1028" name="Group 1027">
              <a:extLst>
                <a:ext uri="{FF2B5EF4-FFF2-40B4-BE49-F238E27FC236}">
                  <a16:creationId xmlns:a16="http://schemas.microsoft.com/office/drawing/2014/main" id="{2D06812D-E00A-3A3D-83E9-245F7A7CF389}"/>
                </a:ext>
              </a:extLst>
            </p:cNvPr>
            <p:cNvGrpSpPr/>
            <p:nvPr/>
          </p:nvGrpSpPr>
          <p:grpSpPr>
            <a:xfrm>
              <a:off x="5096898" y="1606602"/>
              <a:ext cx="3028657" cy="640080"/>
              <a:chOff x="5337933" y="1580265"/>
              <a:chExt cx="3028657" cy="640080"/>
            </a:xfrm>
          </p:grpSpPr>
          <p:pic>
            <p:nvPicPr>
              <p:cNvPr id="1048" name="Picture 2" descr="Risultati immagini per M39019 Airpax">
                <a:extLst>
                  <a:ext uri="{FF2B5EF4-FFF2-40B4-BE49-F238E27FC236}">
                    <a16:creationId xmlns:a16="http://schemas.microsoft.com/office/drawing/2014/main" id="{0A5AF947-798B-D749-9F53-E1229F522A7E}"/>
                  </a:ext>
                </a:extLst>
              </p:cNvPr>
              <p:cNvPicPr>
                <a:picLocks noChangeAspect="1" noChangeArrowheads="1"/>
              </p:cNvPicPr>
              <p:nvPr/>
            </p:nvPicPr>
            <p:blipFill>
              <a:blip r:embed="rId10" cstate="screen">
                <a:extLst>
                  <a:ext uri="{28A0092B-C50C-407E-A947-70E740481C1C}">
                    <a14:useLocalDpi xmlns:a14="http://schemas.microsoft.com/office/drawing/2010/main" val="0"/>
                  </a:ext>
                </a:extLst>
              </a:blip>
              <a:srcRect/>
              <a:stretch>
                <a:fillRect/>
              </a:stretch>
            </p:blipFill>
            <p:spPr bwMode="auto">
              <a:xfrm>
                <a:off x="5456587" y="1663976"/>
                <a:ext cx="402773" cy="448157"/>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1049" name="Group 1048">
                <a:extLst>
                  <a:ext uri="{FF2B5EF4-FFF2-40B4-BE49-F238E27FC236}">
                    <a16:creationId xmlns:a16="http://schemas.microsoft.com/office/drawing/2014/main" id="{F02E3D29-40D0-A078-97C4-754C3C38F659}"/>
                  </a:ext>
                </a:extLst>
              </p:cNvPr>
              <p:cNvGrpSpPr/>
              <p:nvPr/>
            </p:nvGrpSpPr>
            <p:grpSpPr>
              <a:xfrm>
                <a:off x="5337933" y="1580265"/>
                <a:ext cx="3028657" cy="640080"/>
                <a:chOff x="5337933" y="1580265"/>
                <a:chExt cx="3028657" cy="640080"/>
              </a:xfrm>
            </p:grpSpPr>
            <p:grpSp>
              <p:nvGrpSpPr>
                <p:cNvPr id="1050" name="Group 1049">
                  <a:extLst>
                    <a:ext uri="{FF2B5EF4-FFF2-40B4-BE49-F238E27FC236}">
                      <a16:creationId xmlns:a16="http://schemas.microsoft.com/office/drawing/2014/main" id="{72392B77-3FC2-51B9-2158-3BBC8CA1AB4B}"/>
                    </a:ext>
                  </a:extLst>
                </p:cNvPr>
                <p:cNvGrpSpPr/>
                <p:nvPr/>
              </p:nvGrpSpPr>
              <p:grpSpPr>
                <a:xfrm>
                  <a:off x="5337933" y="1580265"/>
                  <a:ext cx="3028657" cy="640080"/>
                  <a:chOff x="6922167" y="1715149"/>
                  <a:chExt cx="3028657" cy="640080"/>
                </a:xfrm>
              </p:grpSpPr>
              <p:cxnSp>
                <p:nvCxnSpPr>
                  <p:cNvPr id="1052" name="Straight Connector 1051">
                    <a:extLst>
                      <a:ext uri="{FF2B5EF4-FFF2-40B4-BE49-F238E27FC236}">
                        <a16:creationId xmlns:a16="http://schemas.microsoft.com/office/drawing/2014/main" id="{F31C7F65-06CB-5B51-0AF4-B9EDBB7BD766}"/>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1053" name="Oval 1052">
                    <a:extLst>
                      <a:ext uri="{FF2B5EF4-FFF2-40B4-BE49-F238E27FC236}">
                        <a16:creationId xmlns:a16="http://schemas.microsoft.com/office/drawing/2014/main" id="{901BBF3E-EB73-7544-288D-AA32F1CA3C4D}"/>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51" name="TextBox 1050">
                  <a:extLst>
                    <a:ext uri="{FF2B5EF4-FFF2-40B4-BE49-F238E27FC236}">
                      <a16:creationId xmlns:a16="http://schemas.microsoft.com/office/drawing/2014/main" id="{C48AC0CE-6E57-7305-7FE0-76DF97CAB87C}"/>
                    </a:ext>
                  </a:extLst>
                </p:cNvPr>
                <p:cNvSpPr txBox="1"/>
                <p:nvPr/>
              </p:nvSpPr>
              <p:spPr>
                <a:xfrm>
                  <a:off x="5978013" y="1686682"/>
                  <a:ext cx="1736523"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AP, M39019/</a:t>
                  </a:r>
                  <a:r>
                    <a:rPr kumimoji="0" lang="en-US" sz="1200" b="0" i="0" u="none" strike="noStrike" kern="1200" cap="none" spc="0" normalizeH="0" baseline="0" noProof="0">
                      <a:ln>
                        <a:noFill/>
                      </a:ln>
                      <a:solidFill>
                        <a:srgbClr val="00ACEC"/>
                      </a:solidFill>
                      <a:effectLst/>
                      <a:uLnTx/>
                      <a:uFillTx/>
                      <a:latin typeface="Arial" panose="020B0604020202020204"/>
                      <a:ea typeface="+mn-ea"/>
                      <a:cs typeface="Arial" pitchFamily="34" charset="0"/>
                    </a:rPr>
                    <a:t> </a:t>
                  </a: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0.05-20A</a:t>
                  </a:r>
                </a:p>
              </p:txBody>
            </p:sp>
          </p:grpSp>
        </p:grpSp>
        <p:grpSp>
          <p:nvGrpSpPr>
            <p:cNvPr id="1029" name="Group 1028">
              <a:extLst>
                <a:ext uri="{FF2B5EF4-FFF2-40B4-BE49-F238E27FC236}">
                  <a16:creationId xmlns:a16="http://schemas.microsoft.com/office/drawing/2014/main" id="{DFB47FD7-84C7-0F98-A71B-CEB358DCCA4E}"/>
                </a:ext>
              </a:extLst>
            </p:cNvPr>
            <p:cNvGrpSpPr/>
            <p:nvPr/>
          </p:nvGrpSpPr>
          <p:grpSpPr>
            <a:xfrm>
              <a:off x="5096898" y="2534404"/>
              <a:ext cx="3028657" cy="640080"/>
              <a:chOff x="5293243" y="2501026"/>
              <a:chExt cx="3028657" cy="640080"/>
            </a:xfrm>
          </p:grpSpPr>
          <p:grpSp>
            <p:nvGrpSpPr>
              <p:cNvPr id="1043" name="Group 1042">
                <a:extLst>
                  <a:ext uri="{FF2B5EF4-FFF2-40B4-BE49-F238E27FC236}">
                    <a16:creationId xmlns:a16="http://schemas.microsoft.com/office/drawing/2014/main" id="{38715862-FDF2-36CD-5CCA-C97C3BC14AF0}"/>
                  </a:ext>
                </a:extLst>
              </p:cNvPr>
              <p:cNvGrpSpPr/>
              <p:nvPr/>
            </p:nvGrpSpPr>
            <p:grpSpPr>
              <a:xfrm>
                <a:off x="5293243" y="2501026"/>
                <a:ext cx="3028657" cy="640080"/>
                <a:chOff x="6922167" y="1715149"/>
                <a:chExt cx="3028657" cy="640080"/>
              </a:xfrm>
            </p:grpSpPr>
            <p:cxnSp>
              <p:nvCxnSpPr>
                <p:cNvPr id="1046" name="Straight Connector 1045">
                  <a:extLst>
                    <a:ext uri="{FF2B5EF4-FFF2-40B4-BE49-F238E27FC236}">
                      <a16:creationId xmlns:a16="http://schemas.microsoft.com/office/drawing/2014/main" id="{06276957-32C0-C2BD-D034-FB245DC5A614}"/>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1047" name="Oval 1046">
                  <a:extLst>
                    <a:ext uri="{FF2B5EF4-FFF2-40B4-BE49-F238E27FC236}">
                      <a16:creationId xmlns:a16="http://schemas.microsoft.com/office/drawing/2014/main" id="{FFD9FBA3-D094-5FC2-060B-50D78B147571}"/>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044" name="Picture 2" descr="Risultati immagini per IALN airpax">
                <a:extLst>
                  <a:ext uri="{FF2B5EF4-FFF2-40B4-BE49-F238E27FC236}">
                    <a16:creationId xmlns:a16="http://schemas.microsoft.com/office/drawing/2014/main" id="{BBB8C545-2009-E892-C0D1-2E4FB1515070}"/>
                  </a:ext>
                </a:extLst>
              </p:cNvPr>
              <p:cNvPicPr>
                <a:picLocks noChangeAspect="1" noChangeArrowheads="1"/>
              </p:cNvPicPr>
              <p:nvPr/>
            </p:nvPicPr>
            <p:blipFill rotWithShape="1">
              <a:blip r:embed="rId11" cstate="screen">
                <a:extLst>
                  <a:ext uri="{28A0092B-C50C-407E-A947-70E740481C1C}">
                    <a14:useLocalDpi xmlns:a14="http://schemas.microsoft.com/office/drawing/2010/main" val="0"/>
                  </a:ext>
                </a:extLst>
              </a:blip>
              <a:srcRect/>
              <a:stretch/>
            </p:blipFill>
            <p:spPr bwMode="auto">
              <a:xfrm>
                <a:off x="5441660" y="2634146"/>
                <a:ext cx="417700" cy="37383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045" name="TextBox 1044">
                <a:extLst>
                  <a:ext uri="{FF2B5EF4-FFF2-40B4-BE49-F238E27FC236}">
                    <a16:creationId xmlns:a16="http://schemas.microsoft.com/office/drawing/2014/main" id="{80036C18-F337-B75F-99F7-59877005F210}"/>
                  </a:ext>
                </a:extLst>
              </p:cNvPr>
              <p:cNvSpPr txBox="1"/>
              <p:nvPr/>
            </p:nvSpPr>
            <p:spPr>
              <a:xfrm>
                <a:off x="5933323" y="2585268"/>
                <a:ext cx="1954530"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IAGN, M55629 /</a:t>
                </a:r>
                <a:r>
                  <a:rPr kumimoji="0" lang="en-US" sz="1200" b="0" i="0" u="none" strike="noStrike" kern="1200" cap="none" spc="0" normalizeH="0" baseline="0" noProof="0">
                    <a:ln>
                      <a:noFill/>
                    </a:ln>
                    <a:solidFill>
                      <a:srgbClr val="00ACEC"/>
                    </a:solidFill>
                    <a:effectLst/>
                    <a:uLnTx/>
                    <a:uFillTx/>
                    <a:latin typeface="Arial" panose="020B0604020202020204"/>
                    <a:ea typeface="+mn-ea"/>
                    <a:cs typeface="Arial" pitchFamily="34" charset="0"/>
                  </a:rPr>
                  <a:t> </a:t>
                </a: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0.05-50A</a:t>
                </a:r>
              </a:p>
            </p:txBody>
          </p:sp>
        </p:grpSp>
        <p:grpSp>
          <p:nvGrpSpPr>
            <p:cNvPr id="1030" name="Group 1029">
              <a:extLst>
                <a:ext uri="{FF2B5EF4-FFF2-40B4-BE49-F238E27FC236}">
                  <a16:creationId xmlns:a16="http://schemas.microsoft.com/office/drawing/2014/main" id="{C63D3D5D-A2C8-9101-CE63-B5830A44A769}"/>
                </a:ext>
              </a:extLst>
            </p:cNvPr>
            <p:cNvGrpSpPr/>
            <p:nvPr/>
          </p:nvGrpSpPr>
          <p:grpSpPr>
            <a:xfrm>
              <a:off x="5096898" y="4390008"/>
              <a:ext cx="3028657" cy="640080"/>
              <a:chOff x="5267829" y="4397047"/>
              <a:chExt cx="3028657" cy="640080"/>
            </a:xfrm>
          </p:grpSpPr>
          <p:grpSp>
            <p:nvGrpSpPr>
              <p:cNvPr id="1038" name="Group 1037">
                <a:extLst>
                  <a:ext uri="{FF2B5EF4-FFF2-40B4-BE49-F238E27FC236}">
                    <a16:creationId xmlns:a16="http://schemas.microsoft.com/office/drawing/2014/main" id="{044AEC31-F654-10CA-C71B-293035E8EB40}"/>
                  </a:ext>
                </a:extLst>
              </p:cNvPr>
              <p:cNvGrpSpPr/>
              <p:nvPr/>
            </p:nvGrpSpPr>
            <p:grpSpPr>
              <a:xfrm>
                <a:off x="5267829" y="4397047"/>
                <a:ext cx="3028657" cy="640080"/>
                <a:chOff x="6922167" y="1715149"/>
                <a:chExt cx="3028657" cy="640080"/>
              </a:xfrm>
            </p:grpSpPr>
            <p:cxnSp>
              <p:nvCxnSpPr>
                <p:cNvPr id="1041" name="Straight Connector 1040">
                  <a:extLst>
                    <a:ext uri="{FF2B5EF4-FFF2-40B4-BE49-F238E27FC236}">
                      <a16:creationId xmlns:a16="http://schemas.microsoft.com/office/drawing/2014/main" id="{A2E18B1E-489B-1602-DB9B-278C1814CF76}"/>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1042" name="Oval 1041">
                  <a:extLst>
                    <a:ext uri="{FF2B5EF4-FFF2-40B4-BE49-F238E27FC236}">
                      <a16:creationId xmlns:a16="http://schemas.microsoft.com/office/drawing/2014/main" id="{1787B37F-3BEC-2287-ED57-7A0E48AA4F37}"/>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39" name="TextBox 1038">
                <a:extLst>
                  <a:ext uri="{FF2B5EF4-FFF2-40B4-BE49-F238E27FC236}">
                    <a16:creationId xmlns:a16="http://schemas.microsoft.com/office/drawing/2014/main" id="{B8B65E48-6B17-E3FE-9BB0-6DFC335C0F6A}"/>
                  </a:ext>
                </a:extLst>
              </p:cNvPr>
              <p:cNvSpPr txBox="1"/>
              <p:nvPr/>
            </p:nvSpPr>
            <p:spPr>
              <a:xfrm>
                <a:off x="5925574" y="4516826"/>
                <a:ext cx="1707603"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IALNHPK / 0.05-300A</a:t>
                </a:r>
              </a:p>
            </p:txBody>
          </p:sp>
          <p:pic>
            <p:nvPicPr>
              <p:cNvPr id="1040" name="Picture 2" descr="Risultati immagini per IAL Airpax">
                <a:extLst>
                  <a:ext uri="{FF2B5EF4-FFF2-40B4-BE49-F238E27FC236}">
                    <a16:creationId xmlns:a16="http://schemas.microsoft.com/office/drawing/2014/main" id="{35E0D2B3-8657-A911-3401-AA3377FF524A}"/>
                  </a:ext>
                </a:extLst>
              </p:cNvPr>
              <p:cNvPicPr>
                <a:picLocks noChangeAspect="1" noChangeArrowheads="1"/>
              </p:cNvPicPr>
              <p:nvPr/>
            </p:nvPicPr>
            <p:blipFill>
              <a:blip r:embed="rId12" cstate="screen">
                <a:extLst>
                  <a:ext uri="{28A0092B-C50C-407E-A947-70E740481C1C}">
                    <a14:useLocalDpi xmlns:a14="http://schemas.microsoft.com/office/drawing/2010/main" val="0"/>
                  </a:ext>
                </a:extLst>
              </a:blip>
              <a:srcRect/>
              <a:stretch>
                <a:fillRect/>
              </a:stretch>
            </p:blipFill>
            <p:spPr bwMode="auto">
              <a:xfrm>
                <a:off x="5356103" y="4520066"/>
                <a:ext cx="456361" cy="426505"/>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1031" name="Group 1030">
              <a:extLst>
                <a:ext uri="{FF2B5EF4-FFF2-40B4-BE49-F238E27FC236}">
                  <a16:creationId xmlns:a16="http://schemas.microsoft.com/office/drawing/2014/main" id="{9807CE4D-C686-3300-2B72-B066A17DE637}"/>
                </a:ext>
              </a:extLst>
            </p:cNvPr>
            <p:cNvGrpSpPr/>
            <p:nvPr/>
          </p:nvGrpSpPr>
          <p:grpSpPr>
            <a:xfrm>
              <a:off x="5096898" y="3462206"/>
              <a:ext cx="3114081" cy="640080"/>
              <a:chOff x="5285700" y="3461146"/>
              <a:chExt cx="3114081" cy="640080"/>
            </a:xfrm>
          </p:grpSpPr>
          <p:grpSp>
            <p:nvGrpSpPr>
              <p:cNvPr id="1033" name="Group 1032">
                <a:extLst>
                  <a:ext uri="{FF2B5EF4-FFF2-40B4-BE49-F238E27FC236}">
                    <a16:creationId xmlns:a16="http://schemas.microsoft.com/office/drawing/2014/main" id="{2BB8067D-2ACD-F478-B98B-865BB2A17865}"/>
                  </a:ext>
                </a:extLst>
              </p:cNvPr>
              <p:cNvGrpSpPr/>
              <p:nvPr/>
            </p:nvGrpSpPr>
            <p:grpSpPr>
              <a:xfrm>
                <a:off x="5285700" y="3461146"/>
                <a:ext cx="3028657" cy="640080"/>
                <a:chOff x="6922167" y="1715149"/>
                <a:chExt cx="3028657" cy="640080"/>
              </a:xfrm>
            </p:grpSpPr>
            <p:cxnSp>
              <p:nvCxnSpPr>
                <p:cNvPr id="1036" name="Straight Connector 1035">
                  <a:extLst>
                    <a:ext uri="{FF2B5EF4-FFF2-40B4-BE49-F238E27FC236}">
                      <a16:creationId xmlns:a16="http://schemas.microsoft.com/office/drawing/2014/main" id="{16342B68-5869-261A-DEDD-CFA1F4E61DF1}"/>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1037" name="Oval 1036">
                  <a:extLst>
                    <a:ext uri="{FF2B5EF4-FFF2-40B4-BE49-F238E27FC236}">
                      <a16:creationId xmlns:a16="http://schemas.microsoft.com/office/drawing/2014/main" id="{0E74DA70-2709-AD02-672A-1DE15DFECB13}"/>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34" name="TextBox 1033">
                <a:extLst>
                  <a:ext uri="{FF2B5EF4-FFF2-40B4-BE49-F238E27FC236}">
                    <a16:creationId xmlns:a16="http://schemas.microsoft.com/office/drawing/2014/main" id="{2DAAC6B1-2A9E-A934-73CB-5CE8C2268A68}"/>
                  </a:ext>
                </a:extLst>
              </p:cNvPr>
              <p:cNvSpPr txBox="1"/>
              <p:nvPr/>
            </p:nvSpPr>
            <p:spPr>
              <a:xfrm>
                <a:off x="5933323" y="3545474"/>
                <a:ext cx="2466458"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IALN, IULN, M55629 /</a:t>
                </a:r>
                <a:r>
                  <a:rPr kumimoji="0" lang="en-US" sz="1200" b="0" i="0" u="none" strike="noStrike" kern="1200" cap="none" spc="0" normalizeH="0" baseline="0" noProof="0">
                    <a:ln>
                      <a:noFill/>
                    </a:ln>
                    <a:solidFill>
                      <a:srgbClr val="00ACEC"/>
                    </a:solidFill>
                    <a:effectLst/>
                    <a:uLnTx/>
                    <a:uFillTx/>
                    <a:latin typeface="Arial" panose="020B0604020202020204"/>
                    <a:ea typeface="+mn-ea"/>
                    <a:cs typeface="Arial" pitchFamily="34" charset="0"/>
                  </a:rPr>
                  <a:t> </a:t>
                </a: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0.05-100A</a:t>
                </a:r>
              </a:p>
            </p:txBody>
          </p:sp>
          <p:pic>
            <p:nvPicPr>
              <p:cNvPr id="1035" name="Picture 2" descr="Risultati immagini per IALN airpax">
                <a:extLst>
                  <a:ext uri="{FF2B5EF4-FFF2-40B4-BE49-F238E27FC236}">
                    <a16:creationId xmlns:a16="http://schemas.microsoft.com/office/drawing/2014/main" id="{408AAD4F-F1A5-4B21-0C2E-B88E3C3E0030}"/>
                  </a:ext>
                </a:extLst>
              </p:cNvPr>
              <p:cNvPicPr>
                <a:picLocks noChangeAspect="1" noChangeArrowheads="1"/>
              </p:cNvPicPr>
              <p:nvPr/>
            </p:nvPicPr>
            <p:blipFill rotWithShape="1">
              <a:blip r:embed="rId11" cstate="screen">
                <a:extLst>
                  <a:ext uri="{28A0092B-C50C-407E-A947-70E740481C1C}">
                    <a14:useLocalDpi xmlns:a14="http://schemas.microsoft.com/office/drawing/2010/main" val="0"/>
                  </a:ext>
                </a:extLst>
              </a:blip>
              <a:srcRect/>
              <a:stretch/>
            </p:blipFill>
            <p:spPr bwMode="auto">
              <a:xfrm>
                <a:off x="5439440" y="3594266"/>
                <a:ext cx="417700" cy="373839"/>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1032" name="TextBox 1031">
              <a:extLst>
                <a:ext uri="{FF2B5EF4-FFF2-40B4-BE49-F238E27FC236}">
                  <a16:creationId xmlns:a16="http://schemas.microsoft.com/office/drawing/2014/main" id="{EC463E20-FF39-47FA-8DF4-1046844DC54C}"/>
                </a:ext>
              </a:extLst>
            </p:cNvPr>
            <p:cNvSpPr txBox="1"/>
            <p:nvPr/>
          </p:nvSpPr>
          <p:spPr>
            <a:xfrm>
              <a:off x="9082697" y="4325120"/>
              <a:ext cx="2714659" cy="646331"/>
            </a:xfrm>
            <a:prstGeom prst="rect">
              <a:avLst/>
            </a:prstGeom>
            <a:noFill/>
          </p:spPr>
          <p:txBody>
            <a:bodyPr wrap="square">
              <a:spAutoFit/>
            </a:bodyPr>
            <a:lstStyle/>
            <a:p>
              <a:pPr defTabSz="914400" fontAlgn="base">
                <a:spcBef>
                  <a:spcPct val="0"/>
                </a:spcBef>
                <a:spcAft>
                  <a:spcPct val="0"/>
                </a:spcAft>
                <a:defRPr/>
              </a:pPr>
              <a:r>
                <a:rPr lang="en-US" sz="1200" b="1">
                  <a:solidFill>
                    <a:schemeClr val="accent1"/>
                  </a:solidFill>
                </a:rPr>
                <a:t>IAL, LEL, CEL, IAG IUG /</a:t>
              </a:r>
              <a:r>
                <a:rPr lang="en-US" sz="1200">
                  <a:solidFill>
                    <a:schemeClr val="accent1"/>
                  </a:solidFill>
                </a:rPr>
                <a:t> </a:t>
              </a:r>
              <a:r>
                <a:rPr lang="en-US" sz="1200" b="1">
                  <a:solidFill>
                    <a:schemeClr val="accent1"/>
                  </a:solidFill>
                </a:rPr>
                <a:t>up to 400A</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endParaRPr>
            </a:p>
          </p:txBody>
        </p:sp>
      </p:grpSp>
      <p:grpSp>
        <p:nvGrpSpPr>
          <p:cNvPr id="1055" name="Group 1054">
            <a:extLst>
              <a:ext uri="{FF2B5EF4-FFF2-40B4-BE49-F238E27FC236}">
                <a16:creationId xmlns:a16="http://schemas.microsoft.com/office/drawing/2014/main" id="{EBBF5615-35A0-4DFB-0418-5463D4485476}"/>
              </a:ext>
            </a:extLst>
          </p:cNvPr>
          <p:cNvGrpSpPr/>
          <p:nvPr/>
        </p:nvGrpSpPr>
        <p:grpSpPr>
          <a:xfrm>
            <a:off x="8451637" y="4190616"/>
            <a:ext cx="3028657" cy="640080"/>
            <a:chOff x="6922167" y="1715149"/>
            <a:chExt cx="3028657" cy="640080"/>
          </a:xfrm>
        </p:grpSpPr>
        <p:cxnSp>
          <p:nvCxnSpPr>
            <p:cNvPr id="1057" name="Straight Connector 1056">
              <a:extLst>
                <a:ext uri="{FF2B5EF4-FFF2-40B4-BE49-F238E27FC236}">
                  <a16:creationId xmlns:a16="http://schemas.microsoft.com/office/drawing/2014/main" id="{D5DE2514-BA59-5BF6-E6A6-A4F6480ECCA2}"/>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1058" name="Oval 1057">
              <a:extLst>
                <a:ext uri="{FF2B5EF4-FFF2-40B4-BE49-F238E27FC236}">
                  <a16:creationId xmlns:a16="http://schemas.microsoft.com/office/drawing/2014/main" id="{A5435CA2-436B-2F94-6C5F-9C908C6822A7}"/>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059" name="Group 1058">
            <a:extLst>
              <a:ext uri="{FF2B5EF4-FFF2-40B4-BE49-F238E27FC236}">
                <a16:creationId xmlns:a16="http://schemas.microsoft.com/office/drawing/2014/main" id="{B770D07C-1D27-B4BE-266C-5352511AAFF6}"/>
              </a:ext>
            </a:extLst>
          </p:cNvPr>
          <p:cNvGrpSpPr/>
          <p:nvPr/>
        </p:nvGrpSpPr>
        <p:grpSpPr>
          <a:xfrm>
            <a:off x="5088911" y="5317809"/>
            <a:ext cx="3028657" cy="640080"/>
            <a:chOff x="8451637" y="5195431"/>
            <a:chExt cx="3028657" cy="640080"/>
          </a:xfrm>
        </p:grpSpPr>
        <p:grpSp>
          <p:nvGrpSpPr>
            <p:cNvPr id="1060" name="Group 1059">
              <a:extLst>
                <a:ext uri="{FF2B5EF4-FFF2-40B4-BE49-F238E27FC236}">
                  <a16:creationId xmlns:a16="http://schemas.microsoft.com/office/drawing/2014/main" id="{26146321-B4E1-B2E7-9899-E18858D0913D}"/>
                </a:ext>
              </a:extLst>
            </p:cNvPr>
            <p:cNvGrpSpPr/>
            <p:nvPr/>
          </p:nvGrpSpPr>
          <p:grpSpPr>
            <a:xfrm>
              <a:off x="8451637" y="5195431"/>
              <a:ext cx="3028657" cy="640080"/>
              <a:chOff x="6922167" y="1715149"/>
              <a:chExt cx="3028657" cy="640080"/>
            </a:xfrm>
          </p:grpSpPr>
          <p:cxnSp>
            <p:nvCxnSpPr>
              <p:cNvPr id="1063" name="Straight Connector 1062">
                <a:extLst>
                  <a:ext uri="{FF2B5EF4-FFF2-40B4-BE49-F238E27FC236}">
                    <a16:creationId xmlns:a16="http://schemas.microsoft.com/office/drawing/2014/main" id="{E3207167-860A-E291-ED72-1504DB86F468}"/>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1064" name="Oval 1063">
                <a:extLst>
                  <a:ext uri="{FF2B5EF4-FFF2-40B4-BE49-F238E27FC236}">
                    <a16:creationId xmlns:a16="http://schemas.microsoft.com/office/drawing/2014/main" id="{7E829BAC-2BC0-830E-D8DF-EFE0785C4FB2}"/>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61" name="TextBox 1060">
              <a:extLst>
                <a:ext uri="{FF2B5EF4-FFF2-40B4-BE49-F238E27FC236}">
                  <a16:creationId xmlns:a16="http://schemas.microsoft.com/office/drawing/2014/main" id="{E7DAF3FB-F6D7-198B-9A46-BDC272ADA2B8}"/>
                </a:ext>
              </a:extLst>
            </p:cNvPr>
            <p:cNvSpPr txBox="1"/>
            <p:nvPr/>
          </p:nvSpPr>
          <p:spPr>
            <a:xfrm>
              <a:off x="9091717" y="5310730"/>
              <a:ext cx="2349840"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err="1">
                  <a:ln>
                    <a:noFill/>
                  </a:ln>
                  <a:solidFill>
                    <a:srgbClr val="00ACEC"/>
                  </a:solidFill>
                  <a:effectLst/>
                  <a:uLnTx/>
                  <a:uFillTx/>
                  <a:latin typeface="Arial" panose="020B0604020202020204"/>
                  <a:ea typeface="+mn-ea"/>
                  <a:cs typeface="Arial" pitchFamily="34" charset="0"/>
                </a:rPr>
                <a:t>MXxx</a:t>
              </a:r>
              <a:r>
                <a:rPr kumimoji="0" lang="en-US" sz="1200" b="1" i="0" u="none" strike="noStrike" kern="1200" cap="none" spc="0" normalizeH="0" baseline="0" noProof="0">
                  <a:ln>
                    <a:noFill/>
                  </a:ln>
                  <a:solidFill>
                    <a:srgbClr val="00ACEC"/>
                  </a:solidFill>
                  <a:effectLst/>
                  <a:uLnTx/>
                  <a:uFillTx/>
                  <a:latin typeface="Arial" panose="020B0604020202020204"/>
                  <a:ea typeface="+mn-ea"/>
                  <a:cs typeface="Arial" pitchFamily="34" charset="0"/>
                </a:rPr>
                <a:t> Series / 48V, 150-1000A</a:t>
              </a:r>
            </a:p>
          </p:txBody>
        </p:sp>
        <p:pic>
          <p:nvPicPr>
            <p:cNvPr id="1062" name="Picture 1061">
              <a:extLst>
                <a:ext uri="{FF2B5EF4-FFF2-40B4-BE49-F238E27FC236}">
                  <a16:creationId xmlns:a16="http://schemas.microsoft.com/office/drawing/2014/main" id="{6B5ACEB1-AC3A-D3A3-E84C-A50276C1B7F2}"/>
                </a:ext>
              </a:extLst>
            </p:cNvPr>
            <p:cNvPicPr>
              <a:picLocks noChangeAspect="1"/>
            </p:cNvPicPr>
            <p:nvPr/>
          </p:nvPicPr>
          <p:blipFill>
            <a:blip r:embed="rId13"/>
            <a:stretch>
              <a:fillRect/>
            </a:stretch>
          </p:blipFill>
          <p:spPr>
            <a:xfrm>
              <a:off x="8545015" y="5317807"/>
              <a:ext cx="434897" cy="371589"/>
            </a:xfrm>
            <a:prstGeom prst="rect">
              <a:avLst/>
            </a:prstGeom>
          </p:spPr>
        </p:pic>
      </p:grpSp>
      <p:pic>
        <p:nvPicPr>
          <p:cNvPr id="1072" name="Picture 4" descr="Risultati immagini per Airpax IAL">
            <a:extLst>
              <a:ext uri="{FF2B5EF4-FFF2-40B4-BE49-F238E27FC236}">
                <a16:creationId xmlns:a16="http://schemas.microsoft.com/office/drawing/2014/main" id="{71BCBCDE-8393-6268-E80D-BB7E1DCE32EB}"/>
              </a:ext>
            </a:extLst>
          </p:cNvPr>
          <p:cNvPicPr>
            <a:picLocks noChangeAspect="1" noChangeArrowheads="1"/>
          </p:cNvPicPr>
          <p:nvPr/>
        </p:nvPicPr>
        <p:blipFill>
          <a:blip r:embed="rId14" cstate="screen">
            <a:extLst>
              <a:ext uri="{28A0092B-C50C-407E-A947-70E740481C1C}">
                <a14:useLocalDpi xmlns:a14="http://schemas.microsoft.com/office/drawing/2010/main" val="0"/>
              </a:ext>
            </a:extLst>
          </a:blip>
          <a:srcRect/>
          <a:stretch>
            <a:fillRect/>
          </a:stretch>
        </p:blipFill>
        <p:spPr bwMode="auto">
          <a:xfrm>
            <a:off x="8567357" y="4276325"/>
            <a:ext cx="417927" cy="441331"/>
          </a:xfrm>
          <a:prstGeom prst="rect">
            <a:avLst/>
          </a:prstGeom>
          <a:noFill/>
          <a:extLst>
            <a:ext uri="{909E8E84-426E-40DD-AFC4-6F175D3DCCD1}">
              <a14:hiddenFill xmlns:a14="http://schemas.microsoft.com/office/drawing/2010/main">
                <a:solidFill>
                  <a:srgbClr val="FFFFFF"/>
                </a:solidFill>
              </a14:hiddenFill>
            </a:ext>
          </a:extLst>
        </p:spPr>
      </p:pic>
      <p:sp>
        <p:nvSpPr>
          <p:cNvPr id="1073" name="Title 7">
            <a:extLst>
              <a:ext uri="{FF2B5EF4-FFF2-40B4-BE49-F238E27FC236}">
                <a16:creationId xmlns:a16="http://schemas.microsoft.com/office/drawing/2014/main" id="{55062BA1-6E85-8CD6-8E02-969BCCBB551D}"/>
              </a:ext>
            </a:extLst>
          </p:cNvPr>
          <p:cNvSpPr txBox="1">
            <a:spLocks/>
          </p:cNvSpPr>
          <p:nvPr/>
        </p:nvSpPr>
        <p:spPr>
          <a:xfrm>
            <a:off x="337820" y="679495"/>
            <a:ext cx="11516360" cy="776288"/>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2800" b="1" kern="1200" spc="-150">
                <a:solidFill>
                  <a:schemeClr val="accent1"/>
                </a:solidFill>
                <a:latin typeface="+mj-lt"/>
                <a:ea typeface="+mj-ea"/>
                <a:cs typeface="+mj-cs"/>
              </a:defRPr>
            </a:lvl1pPr>
          </a:lstStyle>
          <a:p>
            <a:r>
              <a:rPr lang="en-US" sz="1600"/>
              <a:t>Detection and tracking for land and maritime operations</a:t>
            </a:r>
          </a:p>
        </p:txBody>
      </p:sp>
    </p:spTree>
    <p:extLst>
      <p:ext uri="{BB962C8B-B14F-4D97-AF65-F5344CB8AC3E}">
        <p14:creationId xmlns:p14="http://schemas.microsoft.com/office/powerpoint/2010/main" val="4086960431"/>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151FD-43DA-16BD-E17D-2A42874DB3A5}"/>
            </a:ext>
          </a:extLst>
        </p:cNvPr>
        <p:cNvGrpSpPr/>
        <p:nvPr/>
      </p:nvGrpSpPr>
      <p:grpSpPr>
        <a:xfrm>
          <a:off x="0" y="0"/>
          <a:ext cx="0" cy="0"/>
          <a:chOff x="0" y="0"/>
          <a:chExt cx="0" cy="0"/>
        </a:xfrm>
      </p:grpSpPr>
      <p:pic>
        <p:nvPicPr>
          <p:cNvPr id="28" name="Picture 27" descr="A large military vehicle with many antennas&#10;&#10;AI-generated content may be incorrect.">
            <a:extLst>
              <a:ext uri="{FF2B5EF4-FFF2-40B4-BE49-F238E27FC236}">
                <a16:creationId xmlns:a16="http://schemas.microsoft.com/office/drawing/2014/main" id="{F2DFBF21-9704-99C4-D302-2EFABF27C7F5}"/>
              </a:ext>
            </a:extLst>
          </p:cNvPr>
          <p:cNvPicPr>
            <a:picLocks noChangeAspect="1"/>
          </p:cNvPicPr>
          <p:nvPr/>
        </p:nvPicPr>
        <p:blipFill>
          <a:blip r:embed="rId3"/>
          <a:stretch>
            <a:fillRect/>
          </a:stretch>
        </p:blipFill>
        <p:spPr>
          <a:xfrm>
            <a:off x="4066021" y="1941760"/>
            <a:ext cx="2840201" cy="2840201"/>
          </a:xfrm>
          <a:prstGeom prst="rect">
            <a:avLst/>
          </a:prstGeom>
        </p:spPr>
      </p:pic>
      <p:graphicFrame>
        <p:nvGraphicFramePr>
          <p:cNvPr id="4" name="think-cell data - do not delete" hidden="1">
            <a:extLst>
              <a:ext uri="{FF2B5EF4-FFF2-40B4-BE49-F238E27FC236}">
                <a16:creationId xmlns:a16="http://schemas.microsoft.com/office/drawing/2014/main" id="{274DB771-3849-2CA4-FEC5-60A9F522ACE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4" name="think-cell data - do not delete" hidden="1">
                        <a:extLst>
                          <a:ext uri="{FF2B5EF4-FFF2-40B4-BE49-F238E27FC236}">
                            <a16:creationId xmlns:a16="http://schemas.microsoft.com/office/drawing/2014/main" id="{274DB771-3849-2CA4-FEC5-60A9F522ACE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Title 7">
            <a:extLst>
              <a:ext uri="{FF2B5EF4-FFF2-40B4-BE49-F238E27FC236}">
                <a16:creationId xmlns:a16="http://schemas.microsoft.com/office/drawing/2014/main" id="{E1F52452-037E-9544-8A08-C2CECED6AD80}"/>
              </a:ext>
            </a:extLst>
          </p:cNvPr>
          <p:cNvSpPr>
            <a:spLocks noGrp="1"/>
          </p:cNvSpPr>
          <p:nvPr>
            <p:ph type="title"/>
          </p:nvPr>
        </p:nvSpPr>
        <p:spPr/>
        <p:txBody>
          <a:bodyPr vert="horz"/>
          <a:lstStyle/>
          <a:p>
            <a:r>
              <a:rPr lang="en-US"/>
              <a:t>Power</a:t>
            </a:r>
          </a:p>
        </p:txBody>
      </p:sp>
      <p:sp>
        <p:nvSpPr>
          <p:cNvPr id="2" name="Title 7">
            <a:extLst>
              <a:ext uri="{FF2B5EF4-FFF2-40B4-BE49-F238E27FC236}">
                <a16:creationId xmlns:a16="http://schemas.microsoft.com/office/drawing/2014/main" id="{0ED070BD-00CD-AC04-9633-4F5CC5806BCE}"/>
              </a:ext>
            </a:extLst>
          </p:cNvPr>
          <p:cNvSpPr txBox="1">
            <a:spLocks/>
          </p:cNvSpPr>
          <p:nvPr/>
        </p:nvSpPr>
        <p:spPr>
          <a:xfrm>
            <a:off x="337820" y="679495"/>
            <a:ext cx="11516360" cy="776288"/>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2800" b="1" kern="1200" spc="-150">
                <a:solidFill>
                  <a:schemeClr val="accent1"/>
                </a:solidFill>
                <a:latin typeface="+mj-lt"/>
                <a:ea typeface="+mj-ea"/>
                <a:cs typeface="+mj-cs"/>
              </a:defRPr>
            </a:lvl1pPr>
          </a:lstStyle>
          <a:p>
            <a:r>
              <a:rPr lang="en-US" sz="1600"/>
              <a:t>Mobile Power – Gensets, Field Utilities</a:t>
            </a:r>
          </a:p>
        </p:txBody>
      </p:sp>
      <p:pic>
        <p:nvPicPr>
          <p:cNvPr id="26" name="Picture 25" descr="A green machine with glass doors&#10;&#10;AI-generated content may be incorrect.">
            <a:extLst>
              <a:ext uri="{FF2B5EF4-FFF2-40B4-BE49-F238E27FC236}">
                <a16:creationId xmlns:a16="http://schemas.microsoft.com/office/drawing/2014/main" id="{1B7B6FC2-9643-C5EC-E3FA-C7B7E8024FED}"/>
              </a:ext>
            </a:extLst>
          </p:cNvPr>
          <p:cNvPicPr>
            <a:picLocks noChangeAspect="1"/>
          </p:cNvPicPr>
          <p:nvPr/>
        </p:nvPicPr>
        <p:blipFill>
          <a:blip r:embed="rId6"/>
          <a:stretch>
            <a:fillRect/>
          </a:stretch>
        </p:blipFill>
        <p:spPr>
          <a:xfrm>
            <a:off x="700555" y="1828723"/>
            <a:ext cx="3062591" cy="3062591"/>
          </a:xfrm>
          <a:prstGeom prst="rect">
            <a:avLst/>
          </a:prstGeom>
        </p:spPr>
      </p:pic>
      <p:grpSp>
        <p:nvGrpSpPr>
          <p:cNvPr id="31" name="Group 30">
            <a:extLst>
              <a:ext uri="{FF2B5EF4-FFF2-40B4-BE49-F238E27FC236}">
                <a16:creationId xmlns:a16="http://schemas.microsoft.com/office/drawing/2014/main" id="{B819D9EF-072B-ED53-A76E-2E6D546AF7B8}"/>
              </a:ext>
            </a:extLst>
          </p:cNvPr>
          <p:cNvGrpSpPr/>
          <p:nvPr/>
        </p:nvGrpSpPr>
        <p:grpSpPr>
          <a:xfrm>
            <a:off x="8294937" y="1199367"/>
            <a:ext cx="3617589" cy="3706008"/>
            <a:chOff x="8294937" y="1199367"/>
            <a:chExt cx="3617589" cy="3706008"/>
          </a:xfrm>
        </p:grpSpPr>
        <p:sp>
          <p:nvSpPr>
            <p:cNvPr id="32" name="TextBox 31">
              <a:extLst>
                <a:ext uri="{FF2B5EF4-FFF2-40B4-BE49-F238E27FC236}">
                  <a16:creationId xmlns:a16="http://schemas.microsoft.com/office/drawing/2014/main" id="{2FCA152B-8F3F-F5F8-8607-C03D000A37E9}"/>
                </a:ext>
              </a:extLst>
            </p:cNvPr>
            <p:cNvSpPr txBox="1"/>
            <p:nvPr/>
          </p:nvSpPr>
          <p:spPr>
            <a:xfrm>
              <a:off x="8891632" y="1199367"/>
              <a:ext cx="3020894" cy="400110"/>
            </a:xfrm>
            <a:prstGeom prst="rect">
              <a:avLst/>
            </a:prstGeom>
            <a:noFill/>
          </p:spPr>
          <p:txBody>
            <a:bodyPr wrap="square" rtlCol="0">
              <a:spAutoFit/>
            </a:bodyPr>
            <a:lstStyle/>
            <a:p>
              <a:pPr algn="ctr"/>
              <a:r>
                <a:rPr lang="it-IT" sz="2000" b="1">
                  <a:solidFill>
                    <a:schemeClr val="accent1"/>
                  </a:solidFill>
                  <a:latin typeface="+mn-lt"/>
                </a:rPr>
                <a:t>Typical Products</a:t>
              </a:r>
              <a:endParaRPr lang="en-US" sz="2000" b="1">
                <a:solidFill>
                  <a:schemeClr val="accent1"/>
                </a:solidFill>
                <a:latin typeface="+mn-lt"/>
              </a:endParaRPr>
            </a:p>
          </p:txBody>
        </p:sp>
        <p:cxnSp>
          <p:nvCxnSpPr>
            <p:cNvPr id="33" name="Straight Connector 32">
              <a:extLst>
                <a:ext uri="{FF2B5EF4-FFF2-40B4-BE49-F238E27FC236}">
                  <a16:creationId xmlns:a16="http://schemas.microsoft.com/office/drawing/2014/main" id="{151EF6F5-658E-2F16-C87F-1A7A79471113}"/>
                </a:ext>
              </a:extLst>
            </p:cNvPr>
            <p:cNvCxnSpPr>
              <a:cxnSpLocks/>
            </p:cNvCxnSpPr>
            <p:nvPr/>
          </p:nvCxnSpPr>
          <p:spPr>
            <a:xfrm>
              <a:off x="8294937" y="1367073"/>
              <a:ext cx="0" cy="3538302"/>
            </a:xfrm>
            <a:prstGeom prst="line">
              <a:avLst/>
            </a:prstGeom>
            <a:ln w="12700">
              <a:solidFill>
                <a:schemeClr val="accent1"/>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a:extLst>
              <a:ext uri="{FF2B5EF4-FFF2-40B4-BE49-F238E27FC236}">
                <a16:creationId xmlns:a16="http://schemas.microsoft.com/office/drawing/2014/main" id="{E9B3649F-2C8A-F8B3-4CBD-E210BB0BEB9F}"/>
              </a:ext>
            </a:extLst>
          </p:cNvPr>
          <p:cNvGrpSpPr/>
          <p:nvPr/>
        </p:nvGrpSpPr>
        <p:grpSpPr>
          <a:xfrm>
            <a:off x="8712624" y="1750705"/>
            <a:ext cx="3772857" cy="640080"/>
            <a:chOff x="6922167" y="1715149"/>
            <a:chExt cx="3772857" cy="640080"/>
          </a:xfrm>
        </p:grpSpPr>
        <p:cxnSp>
          <p:nvCxnSpPr>
            <p:cNvPr id="20" name="Straight Connector 19">
              <a:extLst>
                <a:ext uri="{FF2B5EF4-FFF2-40B4-BE49-F238E27FC236}">
                  <a16:creationId xmlns:a16="http://schemas.microsoft.com/office/drawing/2014/main" id="{E9E33738-CA14-C9DA-189D-A39F1774D941}"/>
                </a:ext>
              </a:extLst>
            </p:cNvPr>
            <p:cNvCxnSpPr>
              <a:cxnSpLocks/>
            </p:cNvCxnSpPr>
            <p:nvPr/>
          </p:nvCxnSpPr>
          <p:spPr>
            <a:xfrm>
              <a:off x="7562247" y="2089462"/>
              <a:ext cx="23885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509489E5-CEEC-3ABD-A185-F0177F21F941}"/>
                </a:ext>
              </a:extLst>
            </p:cNvPr>
            <p:cNvSpPr txBox="1"/>
            <p:nvPr/>
          </p:nvSpPr>
          <p:spPr>
            <a:xfrm>
              <a:off x="7625015" y="1850223"/>
              <a:ext cx="3070009" cy="276999"/>
            </a:xfrm>
            <a:prstGeom prst="rect">
              <a:avLst/>
            </a:prstGeom>
            <a:noFill/>
            <a:ln>
              <a:noFill/>
            </a:ln>
          </p:spPr>
          <p:txBody>
            <a:bodyPr wrap="square" rtlCol="0">
              <a:spAutoFit/>
            </a:bodyPr>
            <a:lstStyle/>
            <a:p>
              <a:r>
                <a:rPr lang="en-US" sz="1200" b="1">
                  <a:solidFill>
                    <a:schemeClr val="accent1"/>
                  </a:solidFill>
                  <a:latin typeface="+mj-lt"/>
                </a:rPr>
                <a:t>IALN/IULN/M55629 (214 Series)</a:t>
              </a:r>
            </a:p>
          </p:txBody>
        </p:sp>
        <p:pic>
          <p:nvPicPr>
            <p:cNvPr id="25" name="Picture 2" descr="Risultati immagini per IALN airpax">
              <a:extLst>
                <a:ext uri="{FF2B5EF4-FFF2-40B4-BE49-F238E27FC236}">
                  <a16:creationId xmlns:a16="http://schemas.microsoft.com/office/drawing/2014/main" id="{27A540F3-81D9-A35F-1F3E-8340D871D573}"/>
                </a:ext>
              </a:extLst>
            </p:cNvPr>
            <p:cNvPicPr>
              <a:picLocks noChangeAspect="1" noChangeArrowheads="1"/>
            </p:cNvPicPr>
            <p:nvPr/>
          </p:nvPicPr>
          <p:blipFill rotWithShape="1">
            <a:blip r:embed="rId7" cstate="screen">
              <a:extLst>
                <a:ext uri="{28A0092B-C50C-407E-A947-70E740481C1C}">
                  <a14:useLocalDpi xmlns:a14="http://schemas.microsoft.com/office/drawing/2010/main" val="0"/>
                </a:ext>
              </a:extLst>
            </a:blip>
            <a:srcRect/>
            <a:stretch/>
          </p:blipFill>
          <p:spPr bwMode="auto">
            <a:xfrm>
              <a:off x="7028130" y="1806671"/>
              <a:ext cx="490922" cy="456439"/>
            </a:xfrm>
            <a:prstGeom prst="rect">
              <a:avLst/>
            </a:prstGeom>
            <a:noFill/>
            <a:extLst>
              <a:ext uri="{909E8E84-426E-40DD-AFC4-6F175D3DCCD1}">
                <a14:hiddenFill xmlns:a14="http://schemas.microsoft.com/office/drawing/2010/main">
                  <a:solidFill>
                    <a:srgbClr val="FFFFFF"/>
                  </a:solidFill>
                </a14:hiddenFill>
              </a:ext>
            </a:extLst>
          </p:spPr>
        </p:pic>
        <p:sp>
          <p:nvSpPr>
            <p:cNvPr id="27" name="Oval 26">
              <a:extLst>
                <a:ext uri="{FF2B5EF4-FFF2-40B4-BE49-F238E27FC236}">
                  <a16:creationId xmlns:a16="http://schemas.microsoft.com/office/drawing/2014/main" id="{799D89F7-F10E-D459-E3C0-D38191391EBE}"/>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B2FE97B6-A73F-45A6-A5BC-62F1D7A52FF0}"/>
              </a:ext>
            </a:extLst>
          </p:cNvPr>
          <p:cNvGrpSpPr/>
          <p:nvPr/>
        </p:nvGrpSpPr>
        <p:grpSpPr>
          <a:xfrm>
            <a:off x="8699103" y="3374865"/>
            <a:ext cx="3772857" cy="640080"/>
            <a:chOff x="6937890" y="3250826"/>
            <a:chExt cx="3772857" cy="640080"/>
          </a:xfrm>
        </p:grpSpPr>
        <p:pic>
          <p:nvPicPr>
            <p:cNvPr id="30" name="Picture 2" descr="Risultati immagini per IALN airpax">
              <a:extLst>
                <a:ext uri="{FF2B5EF4-FFF2-40B4-BE49-F238E27FC236}">
                  <a16:creationId xmlns:a16="http://schemas.microsoft.com/office/drawing/2014/main" id="{BF903440-7A5B-2742-861D-2D86D2A927C8}"/>
                </a:ext>
              </a:extLst>
            </p:cNvPr>
            <p:cNvPicPr>
              <a:picLocks noChangeAspect="1" noChangeArrowheads="1"/>
            </p:cNvPicPr>
            <p:nvPr/>
          </p:nvPicPr>
          <p:blipFill rotWithShape="1">
            <a:blip r:embed="rId7" cstate="screen">
              <a:extLst>
                <a:ext uri="{28A0092B-C50C-407E-A947-70E740481C1C}">
                  <a14:useLocalDpi xmlns:a14="http://schemas.microsoft.com/office/drawing/2010/main" val="0"/>
                </a:ext>
              </a:extLst>
            </a:blip>
            <a:srcRect/>
            <a:stretch/>
          </p:blipFill>
          <p:spPr bwMode="auto">
            <a:xfrm>
              <a:off x="7010253" y="3358069"/>
              <a:ext cx="518456" cy="467725"/>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Group 34">
              <a:extLst>
                <a:ext uri="{FF2B5EF4-FFF2-40B4-BE49-F238E27FC236}">
                  <a16:creationId xmlns:a16="http://schemas.microsoft.com/office/drawing/2014/main" id="{F97E7C40-EC1D-6E0E-4130-70B55A8DCF46}"/>
                </a:ext>
              </a:extLst>
            </p:cNvPr>
            <p:cNvGrpSpPr/>
            <p:nvPr/>
          </p:nvGrpSpPr>
          <p:grpSpPr>
            <a:xfrm>
              <a:off x="6937890" y="3250826"/>
              <a:ext cx="3772857" cy="640080"/>
              <a:chOff x="6922167" y="1715149"/>
              <a:chExt cx="3772857" cy="640080"/>
            </a:xfrm>
          </p:grpSpPr>
          <p:cxnSp>
            <p:nvCxnSpPr>
              <p:cNvPr id="36" name="Straight Connector 35">
                <a:extLst>
                  <a:ext uri="{FF2B5EF4-FFF2-40B4-BE49-F238E27FC236}">
                    <a16:creationId xmlns:a16="http://schemas.microsoft.com/office/drawing/2014/main" id="{21FF75B7-AB3A-B20E-8AC3-AC2A8428CBA9}"/>
                  </a:ext>
                </a:extLst>
              </p:cNvPr>
              <p:cNvCxnSpPr>
                <a:cxnSpLocks/>
              </p:cNvCxnSpPr>
              <p:nvPr/>
            </p:nvCxnSpPr>
            <p:spPr>
              <a:xfrm>
                <a:off x="7562247" y="2089462"/>
                <a:ext cx="1430377"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AE625D92-3369-5B8C-6B6A-6610220B6D87}"/>
                  </a:ext>
                </a:extLst>
              </p:cNvPr>
              <p:cNvSpPr txBox="1"/>
              <p:nvPr/>
            </p:nvSpPr>
            <p:spPr>
              <a:xfrm>
                <a:off x="7625015" y="1850223"/>
                <a:ext cx="3070009" cy="276999"/>
              </a:xfrm>
              <a:prstGeom prst="rect">
                <a:avLst/>
              </a:prstGeom>
              <a:noFill/>
              <a:ln>
                <a:noFill/>
              </a:ln>
            </p:spPr>
            <p:txBody>
              <a:bodyPr wrap="square" rtlCol="0">
                <a:spAutoFit/>
              </a:bodyPr>
              <a:lstStyle/>
              <a:p>
                <a:r>
                  <a:rPr lang="en-US" sz="1200" b="1">
                    <a:solidFill>
                      <a:schemeClr val="accent1"/>
                    </a:solidFill>
                    <a:latin typeface="+mj-lt"/>
                  </a:rPr>
                  <a:t>IAGN (217 Series)</a:t>
                </a:r>
              </a:p>
            </p:txBody>
          </p:sp>
          <p:sp>
            <p:nvSpPr>
              <p:cNvPr id="38" name="Oval 37">
                <a:extLst>
                  <a:ext uri="{FF2B5EF4-FFF2-40B4-BE49-F238E27FC236}">
                    <a16:creationId xmlns:a16="http://schemas.microsoft.com/office/drawing/2014/main" id="{18455D93-F5AB-0EA0-4101-F0D3E7871763}"/>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39" name="Group 38">
            <a:extLst>
              <a:ext uri="{FF2B5EF4-FFF2-40B4-BE49-F238E27FC236}">
                <a16:creationId xmlns:a16="http://schemas.microsoft.com/office/drawing/2014/main" id="{946B56B9-B894-3CA9-7630-C280F3B0D53D}"/>
              </a:ext>
            </a:extLst>
          </p:cNvPr>
          <p:cNvGrpSpPr/>
          <p:nvPr/>
        </p:nvGrpSpPr>
        <p:grpSpPr>
          <a:xfrm>
            <a:off x="8689952" y="4193064"/>
            <a:ext cx="1654899" cy="640080"/>
            <a:chOff x="7207747" y="1706106"/>
            <a:chExt cx="1654899" cy="640080"/>
          </a:xfrm>
        </p:grpSpPr>
        <p:pic>
          <p:nvPicPr>
            <p:cNvPr id="40" name="Picture 39" descr="A black electrical device with a white label&#10;&#10;Description automatically generated">
              <a:extLst>
                <a:ext uri="{FF2B5EF4-FFF2-40B4-BE49-F238E27FC236}">
                  <a16:creationId xmlns:a16="http://schemas.microsoft.com/office/drawing/2014/main" id="{712D8242-792A-9813-302A-5D5DE65A45E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29249" y="1745729"/>
              <a:ext cx="587194" cy="587194"/>
            </a:xfrm>
            <a:prstGeom prst="rect">
              <a:avLst/>
            </a:prstGeom>
          </p:spPr>
        </p:pic>
        <p:grpSp>
          <p:nvGrpSpPr>
            <p:cNvPr id="41" name="Group 40">
              <a:extLst>
                <a:ext uri="{FF2B5EF4-FFF2-40B4-BE49-F238E27FC236}">
                  <a16:creationId xmlns:a16="http://schemas.microsoft.com/office/drawing/2014/main" id="{B6F3EC8E-7D7B-3966-28F6-4230E94E31B1}"/>
                </a:ext>
              </a:extLst>
            </p:cNvPr>
            <p:cNvGrpSpPr/>
            <p:nvPr/>
          </p:nvGrpSpPr>
          <p:grpSpPr>
            <a:xfrm>
              <a:off x="7207747" y="1706106"/>
              <a:ext cx="1654899" cy="640080"/>
              <a:chOff x="6922167" y="1715149"/>
              <a:chExt cx="1654899" cy="640080"/>
            </a:xfrm>
          </p:grpSpPr>
          <p:cxnSp>
            <p:nvCxnSpPr>
              <p:cNvPr id="42" name="Straight Connector 41">
                <a:extLst>
                  <a:ext uri="{FF2B5EF4-FFF2-40B4-BE49-F238E27FC236}">
                    <a16:creationId xmlns:a16="http://schemas.microsoft.com/office/drawing/2014/main" id="{BCC35CC3-CEEF-B752-B1FB-F8714826B87E}"/>
                  </a:ext>
                </a:extLst>
              </p:cNvPr>
              <p:cNvCxnSpPr>
                <a:cxnSpLocks/>
              </p:cNvCxnSpPr>
              <p:nvPr/>
            </p:nvCxnSpPr>
            <p:spPr>
              <a:xfrm>
                <a:off x="7562247" y="2089462"/>
                <a:ext cx="891086"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43" name="TextBox 42">
                <a:extLst>
                  <a:ext uri="{FF2B5EF4-FFF2-40B4-BE49-F238E27FC236}">
                    <a16:creationId xmlns:a16="http://schemas.microsoft.com/office/drawing/2014/main" id="{B2E0F1E8-431F-9DEF-66DF-6FF7071958BA}"/>
                  </a:ext>
                </a:extLst>
              </p:cNvPr>
              <p:cNvSpPr txBox="1"/>
              <p:nvPr/>
            </p:nvSpPr>
            <p:spPr>
              <a:xfrm>
                <a:off x="7625016" y="1850223"/>
                <a:ext cx="952050" cy="276999"/>
              </a:xfrm>
              <a:prstGeom prst="rect">
                <a:avLst/>
              </a:prstGeom>
              <a:noFill/>
              <a:ln>
                <a:noFill/>
              </a:ln>
            </p:spPr>
            <p:txBody>
              <a:bodyPr wrap="square" rtlCol="0">
                <a:spAutoFit/>
              </a:bodyPr>
              <a:lstStyle/>
              <a:p>
                <a:r>
                  <a:rPr lang="en-US" sz="1200" b="1">
                    <a:solidFill>
                      <a:schemeClr val="accent1"/>
                    </a:solidFill>
                    <a:latin typeface="+mj-lt"/>
                  </a:rPr>
                  <a:t>209 Series</a:t>
                </a:r>
              </a:p>
            </p:txBody>
          </p:sp>
          <p:sp>
            <p:nvSpPr>
              <p:cNvPr id="44" name="Oval 43">
                <a:extLst>
                  <a:ext uri="{FF2B5EF4-FFF2-40B4-BE49-F238E27FC236}">
                    <a16:creationId xmlns:a16="http://schemas.microsoft.com/office/drawing/2014/main" id="{76A79CB2-F94B-D704-2632-7B4DC71FD237}"/>
                  </a:ext>
                </a:extLst>
              </p:cNvPr>
              <p:cNvSpPr/>
              <p:nvPr/>
            </p:nvSpPr>
            <p:spPr>
              <a:xfrm>
                <a:off x="6922167" y="1715149"/>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69" name="Group 68">
            <a:extLst>
              <a:ext uri="{FF2B5EF4-FFF2-40B4-BE49-F238E27FC236}">
                <a16:creationId xmlns:a16="http://schemas.microsoft.com/office/drawing/2014/main" id="{95814239-4F70-936A-43F9-F8EFB10F5E1A}"/>
              </a:ext>
            </a:extLst>
          </p:cNvPr>
          <p:cNvGrpSpPr/>
          <p:nvPr/>
        </p:nvGrpSpPr>
        <p:grpSpPr>
          <a:xfrm>
            <a:off x="8691122" y="1199367"/>
            <a:ext cx="3221404" cy="2015691"/>
            <a:chOff x="8691122" y="1199367"/>
            <a:chExt cx="3221404" cy="2015691"/>
          </a:xfrm>
        </p:grpSpPr>
        <p:pic>
          <p:nvPicPr>
            <p:cNvPr id="70" name="Picture 2">
              <a:extLst>
                <a:ext uri="{FF2B5EF4-FFF2-40B4-BE49-F238E27FC236}">
                  <a16:creationId xmlns:a16="http://schemas.microsoft.com/office/drawing/2014/main" id="{704D72D3-BB0E-D438-A090-0A56E55AB8F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43260" y="2676546"/>
              <a:ext cx="525173" cy="436944"/>
            </a:xfrm>
            <a:prstGeom prst="rect">
              <a:avLst/>
            </a:prstGeom>
            <a:noFill/>
            <a:extLst>
              <a:ext uri="{909E8E84-426E-40DD-AFC4-6F175D3DCCD1}">
                <a14:hiddenFill xmlns:a14="http://schemas.microsoft.com/office/drawing/2010/main">
                  <a:solidFill>
                    <a:srgbClr val="FFFFFF"/>
                  </a:solidFill>
                </a14:hiddenFill>
              </a:ext>
            </a:extLst>
          </p:spPr>
        </p:pic>
        <p:cxnSp>
          <p:nvCxnSpPr>
            <p:cNvPr id="71" name="Straight Connector 70">
              <a:extLst>
                <a:ext uri="{FF2B5EF4-FFF2-40B4-BE49-F238E27FC236}">
                  <a16:creationId xmlns:a16="http://schemas.microsoft.com/office/drawing/2014/main" id="{42DA4734-C7F1-C477-52C8-E876B08D3A7C}"/>
                </a:ext>
              </a:extLst>
            </p:cNvPr>
            <p:cNvCxnSpPr>
              <a:cxnSpLocks/>
            </p:cNvCxnSpPr>
            <p:nvPr/>
          </p:nvCxnSpPr>
          <p:spPr>
            <a:xfrm>
              <a:off x="9331202" y="2949291"/>
              <a:ext cx="891086" cy="0"/>
            </a:xfrm>
            <a:prstGeom prst="line">
              <a:avLst/>
            </a:prstGeom>
            <a:ln w="12700">
              <a:solidFill>
                <a:srgbClr val="00ACEC"/>
              </a:solidFill>
            </a:ln>
            <a:effectLst/>
          </p:spPr>
          <p:style>
            <a:lnRef idx="2">
              <a:schemeClr val="accent1"/>
            </a:lnRef>
            <a:fillRef idx="0">
              <a:schemeClr val="accent1"/>
            </a:fillRef>
            <a:effectRef idx="1">
              <a:schemeClr val="accent1"/>
            </a:effectRef>
            <a:fontRef idx="minor">
              <a:schemeClr val="tx1"/>
            </a:fontRef>
          </p:style>
        </p:cxnSp>
        <p:sp>
          <p:nvSpPr>
            <p:cNvPr id="72" name="TextBox 71">
              <a:extLst>
                <a:ext uri="{FF2B5EF4-FFF2-40B4-BE49-F238E27FC236}">
                  <a16:creationId xmlns:a16="http://schemas.microsoft.com/office/drawing/2014/main" id="{CADB0FB5-5914-2CE0-C1F0-C66048AE36C6}"/>
                </a:ext>
              </a:extLst>
            </p:cNvPr>
            <p:cNvSpPr txBox="1"/>
            <p:nvPr/>
          </p:nvSpPr>
          <p:spPr>
            <a:xfrm>
              <a:off x="9393971" y="2710052"/>
              <a:ext cx="952050" cy="276999"/>
            </a:xfrm>
            <a:prstGeom prst="rect">
              <a:avLst/>
            </a:prstGeom>
            <a:noFill/>
            <a:ln>
              <a:noFill/>
            </a:ln>
          </p:spPr>
          <p:txBody>
            <a:bodyPr wrap="square" rtlCol="0">
              <a:spAutoFit/>
            </a:bodyPr>
            <a:lstStyle/>
            <a:p>
              <a:r>
                <a:rPr lang="en-US" sz="1200" b="1">
                  <a:solidFill>
                    <a:schemeClr val="accent1"/>
                  </a:solidFill>
                  <a:latin typeface="+mj-lt"/>
                </a:rPr>
                <a:t>MX Series</a:t>
              </a:r>
            </a:p>
          </p:txBody>
        </p:sp>
        <p:sp>
          <p:nvSpPr>
            <p:cNvPr id="73" name="Oval 72">
              <a:extLst>
                <a:ext uri="{FF2B5EF4-FFF2-40B4-BE49-F238E27FC236}">
                  <a16:creationId xmlns:a16="http://schemas.microsoft.com/office/drawing/2014/main" id="{9ACA04AA-AE95-3DBF-F5CD-7B4250543E4A}"/>
                </a:ext>
              </a:extLst>
            </p:cNvPr>
            <p:cNvSpPr/>
            <p:nvPr/>
          </p:nvSpPr>
          <p:spPr>
            <a:xfrm>
              <a:off x="8691122" y="2574978"/>
              <a:ext cx="640080" cy="6400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5" name="TextBox 74">
              <a:extLst>
                <a:ext uri="{FF2B5EF4-FFF2-40B4-BE49-F238E27FC236}">
                  <a16:creationId xmlns:a16="http://schemas.microsoft.com/office/drawing/2014/main" id="{5D564B4E-F295-7866-98A6-DDC654D58A9E}"/>
                </a:ext>
              </a:extLst>
            </p:cNvPr>
            <p:cNvSpPr txBox="1"/>
            <p:nvPr/>
          </p:nvSpPr>
          <p:spPr>
            <a:xfrm>
              <a:off x="8891632" y="1199367"/>
              <a:ext cx="3020894" cy="400110"/>
            </a:xfrm>
            <a:prstGeom prst="rect">
              <a:avLst/>
            </a:prstGeom>
            <a:noFill/>
          </p:spPr>
          <p:txBody>
            <a:bodyPr wrap="square" rtlCol="0">
              <a:spAutoFit/>
            </a:bodyPr>
            <a:lstStyle/>
            <a:p>
              <a:pPr algn="ctr"/>
              <a:r>
                <a:rPr lang="it-IT" sz="2000" b="1">
                  <a:solidFill>
                    <a:schemeClr val="accent1"/>
                  </a:solidFill>
                  <a:latin typeface="+mn-lt"/>
                </a:rPr>
                <a:t>Typical Products</a:t>
              </a:r>
              <a:endParaRPr lang="en-US" sz="2000" b="1">
                <a:solidFill>
                  <a:schemeClr val="accent1"/>
                </a:solidFill>
                <a:latin typeface="+mn-lt"/>
              </a:endParaRPr>
            </a:p>
          </p:txBody>
        </p:sp>
      </p:grpSp>
      <p:cxnSp>
        <p:nvCxnSpPr>
          <p:cNvPr id="97" name="Straight Connector 96">
            <a:extLst>
              <a:ext uri="{FF2B5EF4-FFF2-40B4-BE49-F238E27FC236}">
                <a16:creationId xmlns:a16="http://schemas.microsoft.com/office/drawing/2014/main" id="{73F8EE68-AE14-D83C-0883-153776B73D0F}"/>
              </a:ext>
            </a:extLst>
          </p:cNvPr>
          <p:cNvCxnSpPr>
            <a:cxnSpLocks/>
          </p:cNvCxnSpPr>
          <p:nvPr/>
        </p:nvCxnSpPr>
        <p:spPr>
          <a:xfrm>
            <a:off x="8294937" y="1524000"/>
            <a:ext cx="0" cy="3309144"/>
          </a:xfrm>
          <a:prstGeom prst="line">
            <a:avLst/>
          </a:prstGeom>
          <a:ln w="12700">
            <a:solidFill>
              <a:schemeClr val="accent1"/>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6901054"/>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2"/>
          <p:cNvSpPr>
            <a:spLocks noGrp="1" noChangeArrowheads="1"/>
          </p:cNvSpPr>
          <p:nvPr>
            <p:ph type="title"/>
          </p:nvPr>
        </p:nvSpPr>
        <p:spPr>
          <a:xfrm>
            <a:off x="381001" y="457199"/>
            <a:ext cx="8305800" cy="533400"/>
          </a:xfrm>
        </p:spPr>
        <p:txBody>
          <a:bodyPr/>
          <a:lstStyle/>
          <a:p>
            <a:pPr eaLnBrk="1" hangingPunct="1"/>
            <a:r>
              <a:rPr lang="en-US">
                <a:ea typeface="ＭＳ Ｐゴシック" pitchFamily="34" charset="-128"/>
              </a:rPr>
              <a:t>Military Gensets &amp; HVAC</a:t>
            </a:r>
          </a:p>
        </p:txBody>
      </p:sp>
      <p:sp>
        <p:nvSpPr>
          <p:cNvPr id="6" name="TextBox 5"/>
          <p:cNvSpPr txBox="1"/>
          <p:nvPr/>
        </p:nvSpPr>
        <p:spPr>
          <a:xfrm>
            <a:off x="312234" y="1245274"/>
            <a:ext cx="9281532" cy="1600438"/>
          </a:xfrm>
          <a:prstGeom prst="rect">
            <a:avLst/>
          </a:prstGeom>
          <a:noFill/>
        </p:spPr>
        <p:txBody>
          <a:bodyPr wrap="square" rtlCol="0">
            <a:spAutoFit/>
          </a:bodyPr>
          <a:lstStyle/>
          <a:p>
            <a:pPr indent="-342900" algn="just"/>
            <a:r>
              <a:rPr lang="en-US" sz="1400"/>
              <a:t>Military gensets and HVAC systems support deployed electronics, battery charging, and shelter operations in harsh environments. Both applications must meet strict MIL specifications and require reliable protection and monitoring.</a:t>
            </a:r>
          </a:p>
          <a:p>
            <a:pPr indent="-342900" algn="just"/>
            <a:endParaRPr lang="en-US" sz="1400"/>
          </a:p>
          <a:p>
            <a:pPr indent="-342900" algn="just"/>
            <a:r>
              <a:rPr lang="en-US" sz="1400"/>
              <a:t>These systems are commonly equipped with Hy‑Mag circuit breakers and ACCBs, along with thermostats for temperature control, available in multiple MIL‑spec variants across the </a:t>
            </a:r>
            <a:r>
              <a:rPr lang="en-US" sz="1400" err="1"/>
              <a:t>KISSOx</a:t>
            </a:r>
            <a:r>
              <a:rPr lang="en-US" sz="1400"/>
              <a:t> and </a:t>
            </a:r>
            <a:r>
              <a:rPr lang="en-US" sz="1400" err="1"/>
              <a:t>Airpax</a:t>
            </a:r>
            <a:r>
              <a:rPr lang="en-US" sz="1400"/>
              <a:t> ranges. Pressure sensors or pressure switches from </a:t>
            </a:r>
            <a:r>
              <a:rPr lang="en-US" sz="1400" err="1"/>
              <a:t>Sensata</a:t>
            </a:r>
            <a:r>
              <a:rPr lang="en-US" sz="1400"/>
              <a:t> should also be considered for monitoring airflow, refrigerant, oil, or fuel pressure.</a:t>
            </a:r>
          </a:p>
        </p:txBody>
      </p:sp>
      <p:pic>
        <p:nvPicPr>
          <p:cNvPr id="420867" name="Picture 3" descr="http://www.army-technology.com/contractor_images/fischerpanda/4-pic4_High_Tech-SST-Generator_with_variable_speed.jpg"/>
          <p:cNvPicPr>
            <a:picLocks noChangeAspect="1" noChangeArrowheads="1"/>
          </p:cNvPicPr>
          <p:nvPr/>
        </p:nvPicPr>
        <p:blipFill>
          <a:blip r:embed="rId3" cstate="email"/>
          <a:srcRect/>
          <a:stretch>
            <a:fillRect/>
          </a:stretch>
        </p:blipFill>
        <p:spPr bwMode="auto">
          <a:xfrm>
            <a:off x="4183566" y="3466147"/>
            <a:ext cx="2362200" cy="2362200"/>
          </a:xfrm>
          <a:prstGeom prst="rect">
            <a:avLst/>
          </a:prstGeom>
          <a:noFill/>
        </p:spPr>
      </p:pic>
      <p:pic>
        <p:nvPicPr>
          <p:cNvPr id="5" name="Picture 7" descr="http://www.army-technology.com/contractor_images/as_danthem/3-tent-cooling-.jpg">
            <a:extLst>
              <a:ext uri="{FF2B5EF4-FFF2-40B4-BE49-F238E27FC236}">
                <a16:creationId xmlns:a16="http://schemas.microsoft.com/office/drawing/2014/main" id="{74B29D0C-B483-1470-69EC-B637C30DAD11}"/>
              </a:ext>
            </a:extLst>
          </p:cNvPr>
          <p:cNvPicPr>
            <a:picLocks noChangeAspect="1" noChangeArrowheads="1"/>
          </p:cNvPicPr>
          <p:nvPr/>
        </p:nvPicPr>
        <p:blipFill>
          <a:blip r:embed="rId4" cstate="email"/>
          <a:srcRect/>
          <a:stretch>
            <a:fillRect/>
          </a:stretch>
        </p:blipFill>
        <p:spPr bwMode="auto">
          <a:xfrm>
            <a:off x="571314" y="3368040"/>
            <a:ext cx="2438400" cy="1950719"/>
          </a:xfrm>
          <a:prstGeom prst="rect">
            <a:avLst/>
          </a:prstGeom>
          <a:noFill/>
        </p:spPr>
      </p:pic>
      <p:pic>
        <p:nvPicPr>
          <p:cNvPr id="7" name="Picture 2" descr="http://www.rdac.com/sites/default/files/market_military.jpg">
            <a:extLst>
              <a:ext uri="{FF2B5EF4-FFF2-40B4-BE49-F238E27FC236}">
                <a16:creationId xmlns:a16="http://schemas.microsoft.com/office/drawing/2014/main" id="{2A300E3A-D314-3E83-357F-CBD6DE8FE469}"/>
              </a:ext>
            </a:extLst>
          </p:cNvPr>
          <p:cNvPicPr>
            <a:picLocks noChangeAspect="1" noChangeArrowheads="1"/>
          </p:cNvPicPr>
          <p:nvPr/>
        </p:nvPicPr>
        <p:blipFill>
          <a:blip r:embed="rId5" cstate="email"/>
          <a:srcRect/>
          <a:stretch>
            <a:fillRect/>
          </a:stretch>
        </p:blipFill>
        <p:spPr bwMode="auto">
          <a:xfrm>
            <a:off x="7527986" y="3466147"/>
            <a:ext cx="3719698" cy="1852612"/>
          </a:xfrm>
          <a:prstGeom prst="rect">
            <a:avLst/>
          </a:prstGeom>
          <a:noFill/>
        </p:spPr>
      </p:pic>
    </p:spTree>
    <p:extLst>
      <p:ext uri="{BB962C8B-B14F-4D97-AF65-F5344CB8AC3E}">
        <p14:creationId xmlns:p14="http://schemas.microsoft.com/office/powerpoint/2010/main" val="4215209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C39B3-2E41-1731-E4A3-319EF46730C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C2DC17D-5727-070A-0E37-00AD28A528FB}"/>
              </a:ext>
            </a:extLst>
          </p:cNvPr>
          <p:cNvSpPr>
            <a:spLocks noGrp="1"/>
          </p:cNvSpPr>
          <p:nvPr>
            <p:ph type="title"/>
          </p:nvPr>
        </p:nvSpPr>
        <p:spPr/>
        <p:txBody>
          <a:bodyPr/>
          <a:lstStyle/>
          <a:p>
            <a:r>
              <a:rPr lang="en-US"/>
              <a:t>Thank You</a:t>
            </a:r>
          </a:p>
        </p:txBody>
      </p:sp>
    </p:spTree>
    <p:extLst>
      <p:ext uri="{BB962C8B-B14F-4D97-AF65-F5344CB8AC3E}">
        <p14:creationId xmlns:p14="http://schemas.microsoft.com/office/powerpoint/2010/main" val="4284955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233A9-CBB8-178C-5877-0123E5CFC1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D7BE8A-FD88-EC56-C339-764AEEF700B0}"/>
              </a:ext>
            </a:extLst>
          </p:cNvPr>
          <p:cNvSpPr>
            <a:spLocks noGrp="1"/>
          </p:cNvSpPr>
          <p:nvPr>
            <p:ph type="title"/>
          </p:nvPr>
        </p:nvSpPr>
        <p:spPr>
          <a:xfrm>
            <a:off x="519144" y="3104244"/>
            <a:ext cx="2129361" cy="776288"/>
          </a:xfrm>
        </p:spPr>
        <p:txBody>
          <a:bodyPr>
            <a:noAutofit/>
          </a:bodyPr>
          <a:lstStyle/>
          <a:p>
            <a:r>
              <a:rPr lang="en-US"/>
              <a:t>Defense Applications</a:t>
            </a:r>
          </a:p>
        </p:txBody>
      </p:sp>
      <p:cxnSp>
        <p:nvCxnSpPr>
          <p:cNvPr id="12" name="Straight Arrow Connector 11">
            <a:extLst>
              <a:ext uri="{FF2B5EF4-FFF2-40B4-BE49-F238E27FC236}">
                <a16:creationId xmlns:a16="http://schemas.microsoft.com/office/drawing/2014/main" id="{1B287D88-F108-470F-A588-6DDD490AFD73}"/>
              </a:ext>
            </a:extLst>
          </p:cNvPr>
          <p:cNvCxnSpPr>
            <a:cxnSpLocks/>
          </p:cNvCxnSpPr>
          <p:nvPr/>
        </p:nvCxnSpPr>
        <p:spPr>
          <a:xfrm>
            <a:off x="2381086" y="6149560"/>
            <a:ext cx="8046720" cy="0"/>
          </a:xfrm>
          <a:prstGeom prst="straightConnector1">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3" name="Table 2">
            <a:extLst>
              <a:ext uri="{FF2B5EF4-FFF2-40B4-BE49-F238E27FC236}">
                <a16:creationId xmlns:a16="http://schemas.microsoft.com/office/drawing/2014/main" id="{922FFDD5-4173-BEAC-C309-B04083F2B43B}"/>
              </a:ext>
            </a:extLst>
          </p:cNvPr>
          <p:cNvGraphicFramePr>
            <a:graphicFrameLocks noGrp="1"/>
          </p:cNvGraphicFramePr>
          <p:nvPr>
            <p:extLst>
              <p:ext uri="{D42A27DB-BD31-4B8C-83A1-F6EECF244321}">
                <p14:modId xmlns:p14="http://schemas.microsoft.com/office/powerpoint/2010/main" val="2124370937"/>
              </p:ext>
            </p:extLst>
          </p:nvPr>
        </p:nvGraphicFramePr>
        <p:xfrm>
          <a:off x="3166356" y="1448886"/>
          <a:ext cx="7367663" cy="3566160"/>
        </p:xfrm>
        <a:graphic>
          <a:graphicData uri="http://schemas.openxmlformats.org/drawingml/2006/table">
            <a:tbl>
              <a:tblPr firstRow="1" firstCol="1" bandRow="1">
                <a:tableStyleId>{5C22544A-7EE6-4342-B048-85BDC9FD1C3A}</a:tableStyleId>
              </a:tblPr>
              <a:tblGrid>
                <a:gridCol w="1828800">
                  <a:extLst>
                    <a:ext uri="{9D8B030D-6E8A-4147-A177-3AD203B41FA5}">
                      <a16:colId xmlns:a16="http://schemas.microsoft.com/office/drawing/2014/main" val="4163578758"/>
                    </a:ext>
                  </a:extLst>
                </a:gridCol>
                <a:gridCol w="923543">
                  <a:extLst>
                    <a:ext uri="{9D8B030D-6E8A-4147-A177-3AD203B41FA5}">
                      <a16:colId xmlns:a16="http://schemas.microsoft.com/office/drawing/2014/main" val="2715346439"/>
                    </a:ext>
                  </a:extLst>
                </a:gridCol>
                <a:gridCol w="923064">
                  <a:extLst>
                    <a:ext uri="{9D8B030D-6E8A-4147-A177-3AD203B41FA5}">
                      <a16:colId xmlns:a16="http://schemas.microsoft.com/office/drawing/2014/main" val="3229015050"/>
                    </a:ext>
                  </a:extLst>
                </a:gridCol>
                <a:gridCol w="923064">
                  <a:extLst>
                    <a:ext uri="{9D8B030D-6E8A-4147-A177-3AD203B41FA5}">
                      <a16:colId xmlns:a16="http://schemas.microsoft.com/office/drawing/2014/main" val="774559218"/>
                    </a:ext>
                  </a:extLst>
                </a:gridCol>
                <a:gridCol w="923064">
                  <a:extLst>
                    <a:ext uri="{9D8B030D-6E8A-4147-A177-3AD203B41FA5}">
                      <a16:colId xmlns:a16="http://schemas.microsoft.com/office/drawing/2014/main" val="2545399876"/>
                    </a:ext>
                  </a:extLst>
                </a:gridCol>
                <a:gridCol w="923064">
                  <a:extLst>
                    <a:ext uri="{9D8B030D-6E8A-4147-A177-3AD203B41FA5}">
                      <a16:colId xmlns:a16="http://schemas.microsoft.com/office/drawing/2014/main" val="20373447"/>
                    </a:ext>
                  </a:extLst>
                </a:gridCol>
                <a:gridCol w="923064">
                  <a:extLst>
                    <a:ext uri="{9D8B030D-6E8A-4147-A177-3AD203B41FA5}">
                      <a16:colId xmlns:a16="http://schemas.microsoft.com/office/drawing/2014/main" val="3276767535"/>
                    </a:ext>
                  </a:extLst>
                </a:gridCol>
              </a:tblGrid>
              <a:tr h="365760">
                <a:tc>
                  <a:txBody>
                    <a:bodyPr/>
                    <a:lstStyle/>
                    <a:p>
                      <a:pPr lvl="0" algn="r">
                        <a:buNone/>
                      </a:pPr>
                      <a:endParaRPr lang="en-US" sz="900" i="1"/>
                    </a:p>
                  </a:txBody>
                  <a:tcPr anchor="ctr"/>
                </a:tc>
                <a:tc>
                  <a:txBody>
                    <a:bodyPr/>
                    <a:lstStyle/>
                    <a:p>
                      <a:pPr lvl="0" algn="ctr">
                        <a:buNone/>
                      </a:pPr>
                      <a:r>
                        <a:rPr lang="en-US" sz="900"/>
                        <a:t>High Power Contactors</a:t>
                      </a:r>
                    </a:p>
                  </a:txBody>
                  <a:tcPr anchor="ctr"/>
                </a:tc>
                <a:tc>
                  <a:txBody>
                    <a:bodyPr/>
                    <a:lstStyle/>
                    <a:p>
                      <a:pPr lvl="0" algn="ctr">
                        <a:buNone/>
                      </a:pPr>
                      <a:r>
                        <a:rPr lang="en-US" sz="900"/>
                        <a:t>Pressure and Temperature Sensors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i="0" u="none" strike="noStrike" noProof="0">
                          <a:solidFill>
                            <a:srgbClr val="FFFFFF"/>
                          </a:solidFill>
                          <a:latin typeface="+mn-lt"/>
                        </a:rPr>
                        <a:t>Position Sensors and Encoders</a:t>
                      </a:r>
                      <a:endParaRPr lang="en-US" sz="900"/>
                    </a:p>
                  </a:txBody>
                  <a:tcPr anchor="ctr"/>
                </a:tc>
                <a:tc>
                  <a:txBody>
                    <a:bodyPr/>
                    <a:lstStyle/>
                    <a:p>
                      <a:pPr lvl="0" algn="ctr">
                        <a:buNone/>
                      </a:pPr>
                      <a:r>
                        <a:rPr lang="en-US" sz="900" b="1" i="0" u="none" strike="noStrike" noProof="0">
                          <a:solidFill>
                            <a:srgbClr val="FFFFFF"/>
                          </a:solidFill>
                          <a:latin typeface="Arial"/>
                        </a:rPr>
                        <a:t>RF Reed Relays</a:t>
                      </a:r>
                      <a:endParaRPr lang="en-US" sz="900"/>
                    </a:p>
                  </a:txBody>
                  <a:tcPr anchor="ctr"/>
                </a:tc>
                <a:tc>
                  <a:txBody>
                    <a:bodyPr/>
                    <a:lstStyle/>
                    <a:p>
                      <a:pPr lvl="0" algn="ctr">
                        <a:buNone/>
                      </a:pPr>
                      <a:r>
                        <a:rPr lang="en-US" sz="900"/>
                        <a:t>Solid State Relays</a:t>
                      </a:r>
                    </a:p>
                  </a:txBody>
                  <a:tcPr anchor="ctr"/>
                </a:tc>
                <a:tc>
                  <a:txBody>
                    <a:bodyPr/>
                    <a:lstStyle/>
                    <a:p>
                      <a:pPr lvl="0" algn="ctr">
                        <a:buNone/>
                      </a:pPr>
                      <a:r>
                        <a:rPr lang="en-US" sz="900"/>
                        <a:t>Hydraulic Magnetic Circuit Breakers</a:t>
                      </a:r>
                    </a:p>
                  </a:txBody>
                  <a:tcPr anchor="ctr"/>
                </a:tc>
                <a:extLst>
                  <a:ext uri="{0D108BD9-81ED-4DB2-BD59-A6C34878D82A}">
                    <a16:rowId xmlns:a16="http://schemas.microsoft.com/office/drawing/2014/main" val="3242763973"/>
                  </a:ext>
                </a:extLst>
              </a:tr>
              <a:tr h="365760">
                <a:tc>
                  <a:txBody>
                    <a:bodyPr/>
                    <a:lstStyle/>
                    <a:p>
                      <a:r>
                        <a:rPr lang="en-US" sz="900"/>
                        <a:t>Radars</a:t>
                      </a:r>
                    </a:p>
                  </a:txBody>
                  <a:tcPr anchor="ctr"/>
                </a:tc>
                <a:tc>
                  <a:txBody>
                    <a:bodyPr/>
                    <a:lstStyle/>
                    <a:p>
                      <a:pPr lvl="0">
                        <a:buNone/>
                      </a:pPr>
                      <a:endParaRPr lang="en-US" sz="900" b="0">
                        <a:solidFill>
                          <a:schemeClr val="bg2">
                            <a:lumMod val="25000"/>
                          </a:schemeClr>
                        </a:solidFill>
                      </a:endParaRPr>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extLst>
                  <a:ext uri="{0D108BD9-81ED-4DB2-BD59-A6C34878D82A}">
                    <a16:rowId xmlns:a16="http://schemas.microsoft.com/office/drawing/2014/main" val="4013685417"/>
                  </a:ext>
                </a:extLst>
              </a:tr>
              <a:tr h="365760">
                <a:tc>
                  <a:txBody>
                    <a:bodyPr/>
                    <a:lstStyle/>
                    <a:p>
                      <a:pPr lvl="0">
                        <a:buNone/>
                      </a:pPr>
                      <a:r>
                        <a:rPr lang="en-US" sz="900"/>
                        <a:t>MBTs</a:t>
                      </a:r>
                    </a:p>
                  </a:txBody>
                  <a:tcPr anchor="ctr"/>
                </a:tc>
                <a:tc>
                  <a:txBody>
                    <a:bodyPr/>
                    <a:lstStyle/>
                    <a:p>
                      <a:pPr lvl="0">
                        <a:buNone/>
                      </a:pPr>
                      <a:endParaRPr lang="en-US" sz="900">
                        <a:solidFill>
                          <a:schemeClr val="tx1">
                            <a:lumMod val="85000"/>
                            <a:lumOff val="15000"/>
                          </a:schemeClr>
                        </a:solidFill>
                      </a:endParaRPr>
                    </a:p>
                  </a:txBody>
                  <a:tcPr anchor="ct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extLst>
                  <a:ext uri="{0D108BD9-81ED-4DB2-BD59-A6C34878D82A}">
                    <a16:rowId xmlns:a16="http://schemas.microsoft.com/office/drawing/2014/main" val="3057764239"/>
                  </a:ext>
                </a:extLst>
              </a:tr>
              <a:tr h="358046">
                <a:tc>
                  <a:txBody>
                    <a:bodyPr/>
                    <a:lstStyle/>
                    <a:p>
                      <a:r>
                        <a:rPr lang="en-US" sz="900"/>
                        <a:t>UAVs/UGVs &amp; Control Stations</a:t>
                      </a:r>
                    </a:p>
                  </a:txBody>
                  <a:tcPr anchor="ctr"/>
                </a:tc>
                <a:tc>
                  <a:txBody>
                    <a:bodyPr/>
                    <a:lstStyle/>
                    <a:p>
                      <a:pPr lvl="0">
                        <a:buNone/>
                      </a:pPr>
                      <a:endParaRPr lang="en-US" sz="900">
                        <a:solidFill>
                          <a:schemeClr val="tx1">
                            <a:lumMod val="85000"/>
                            <a:lumOff val="15000"/>
                          </a:schemeClr>
                        </a:solidFill>
                      </a:endParaRPr>
                    </a:p>
                  </a:txBody>
                  <a:tcPr anchor="ct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extLst>
                  <a:ext uri="{0D108BD9-81ED-4DB2-BD59-A6C34878D82A}">
                    <a16:rowId xmlns:a16="http://schemas.microsoft.com/office/drawing/2014/main" val="3688238867"/>
                  </a:ext>
                </a:extLst>
              </a:tr>
              <a:tr h="365760">
                <a:tc>
                  <a:txBody>
                    <a:bodyPr/>
                    <a:lstStyle/>
                    <a:p>
                      <a:r>
                        <a:rPr lang="en-US" sz="900"/>
                        <a:t>Radios, C4I, EW, SIGINT</a:t>
                      </a:r>
                    </a:p>
                  </a:txBody>
                  <a:tcPr anchor="ctr"/>
                </a:tc>
                <a:tc>
                  <a:txBody>
                    <a:bodyPr/>
                    <a:lstStyle/>
                    <a:p>
                      <a:pPr lvl="0">
                        <a:buNone/>
                      </a:pPr>
                      <a:endParaRPr lang="en-US" sz="900">
                        <a:solidFill>
                          <a:schemeClr val="tx1">
                            <a:lumMod val="85000"/>
                            <a:lumOff val="15000"/>
                          </a:schemeClr>
                        </a:solidFill>
                      </a:endParaRPr>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extLst>
                  <a:ext uri="{0D108BD9-81ED-4DB2-BD59-A6C34878D82A}">
                    <a16:rowId xmlns:a16="http://schemas.microsoft.com/office/drawing/2014/main" val="2204524013"/>
                  </a:ext>
                </a:extLst>
              </a:tr>
              <a:tr h="365760">
                <a:tc>
                  <a:txBody>
                    <a:bodyPr/>
                    <a:lstStyle/>
                    <a:p>
                      <a:r>
                        <a:rPr lang="en-US" sz="900"/>
                        <a:t>Ships and Patrol boats</a:t>
                      </a:r>
                    </a:p>
                  </a:txBody>
                  <a:tcPr anchor="ctr"/>
                </a:tc>
                <a:tc>
                  <a:txBody>
                    <a:bodyPr/>
                    <a:lstStyle/>
                    <a:p>
                      <a:pPr lvl="0">
                        <a:buNone/>
                      </a:pPr>
                      <a:endParaRPr lang="en-US" sz="900">
                        <a:solidFill>
                          <a:schemeClr val="tx1">
                            <a:lumMod val="85000"/>
                            <a:lumOff val="15000"/>
                          </a:schemeClr>
                        </a:solidFill>
                      </a:endParaRPr>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extLst>
                  <a:ext uri="{0D108BD9-81ED-4DB2-BD59-A6C34878D82A}">
                    <a16:rowId xmlns:a16="http://schemas.microsoft.com/office/drawing/2014/main" val="3828664408"/>
                  </a:ext>
                </a:extLst>
              </a:tr>
              <a:tr h="365760">
                <a:tc>
                  <a:txBody>
                    <a:bodyPr/>
                    <a:lstStyle/>
                    <a:p>
                      <a:r>
                        <a:rPr lang="en-US" sz="900"/>
                        <a:t>Infantry Vehicles</a:t>
                      </a:r>
                    </a:p>
                  </a:txBody>
                  <a:tcPr anchor="ctr"/>
                </a:tc>
                <a:tc>
                  <a:txBody>
                    <a:bodyPr/>
                    <a:lstStyle/>
                    <a:p>
                      <a:pPr lvl="0">
                        <a:buNone/>
                      </a:pPr>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extLst>
                  <a:ext uri="{0D108BD9-81ED-4DB2-BD59-A6C34878D82A}">
                    <a16:rowId xmlns:a16="http://schemas.microsoft.com/office/drawing/2014/main" val="4068703227"/>
                  </a:ext>
                </a:extLst>
              </a:tr>
              <a:tr h="224784">
                <a:tc>
                  <a:txBody>
                    <a:bodyPr/>
                    <a:lstStyle/>
                    <a:p>
                      <a:r>
                        <a:rPr lang="en-US" sz="900"/>
                        <a:t>Aerospace Ground Equipment</a:t>
                      </a:r>
                    </a:p>
                  </a:txBody>
                  <a:tcPr anchor="ctr"/>
                </a:tc>
                <a:tc>
                  <a:txBody>
                    <a:bodyPr/>
                    <a:lstStyle/>
                    <a:p>
                      <a:pPr lvl="0">
                        <a:buNone/>
                      </a:pPr>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extLst>
                  <a:ext uri="{0D108BD9-81ED-4DB2-BD59-A6C34878D82A}">
                    <a16:rowId xmlns:a16="http://schemas.microsoft.com/office/drawing/2014/main" val="136140380"/>
                  </a:ext>
                </a:extLst>
              </a:tr>
              <a:tr h="224784">
                <a:tc>
                  <a:txBody>
                    <a:bodyPr/>
                    <a:lstStyle/>
                    <a:p>
                      <a:r>
                        <a:rPr lang="en-US" sz="900"/>
                        <a:t>Mobile Power - Gensets, Field Utilities</a:t>
                      </a:r>
                    </a:p>
                  </a:txBody>
                  <a:tcPr anchor="ctr"/>
                </a:tc>
                <a:tc>
                  <a:txBody>
                    <a:bodyPr/>
                    <a:lstStyle/>
                    <a:p>
                      <a:pPr lvl="0">
                        <a:buNone/>
                      </a:pPr>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tc>
                  <a:txBody>
                    <a:bodyPr/>
                    <a:lstStyle/>
                    <a:p>
                      <a:endParaRPr lang="en-US" sz="900"/>
                    </a:p>
                  </a:txBody>
                  <a:tcPr>
                    <a:solidFill>
                      <a:srgbClr val="E7F1FB"/>
                    </a:solidFill>
                  </a:tcPr>
                </a:tc>
                <a:extLst>
                  <a:ext uri="{0D108BD9-81ED-4DB2-BD59-A6C34878D82A}">
                    <a16:rowId xmlns:a16="http://schemas.microsoft.com/office/drawing/2014/main" val="1651901800"/>
                  </a:ext>
                </a:extLst>
              </a:tr>
            </a:tbl>
          </a:graphicData>
        </a:graphic>
      </p:graphicFrame>
      <p:pic>
        <p:nvPicPr>
          <p:cNvPr id="4" name="Graphic 3" descr="Badge Tick1 with solid fill">
            <a:extLst>
              <a:ext uri="{FF2B5EF4-FFF2-40B4-BE49-F238E27FC236}">
                <a16:creationId xmlns:a16="http://schemas.microsoft.com/office/drawing/2014/main" id="{6C8F97EC-5506-AC04-5DF5-9FA7C541488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912719" y="2536560"/>
            <a:ext cx="217053" cy="217053"/>
          </a:xfrm>
          <a:prstGeom prst="rect">
            <a:avLst/>
          </a:prstGeom>
        </p:spPr>
      </p:pic>
      <p:pic>
        <p:nvPicPr>
          <p:cNvPr id="5" name="Graphic 4" descr="Badge Tick1 with solid fill">
            <a:extLst>
              <a:ext uri="{FF2B5EF4-FFF2-40B4-BE49-F238E27FC236}">
                <a16:creationId xmlns:a16="http://schemas.microsoft.com/office/drawing/2014/main" id="{F5F932E4-524E-A15C-3639-A9FE6ED5F7B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922670" y="2887191"/>
            <a:ext cx="217053" cy="217053"/>
          </a:xfrm>
          <a:prstGeom prst="rect">
            <a:avLst/>
          </a:prstGeom>
        </p:spPr>
      </p:pic>
      <p:pic>
        <p:nvPicPr>
          <p:cNvPr id="6" name="Graphic 5" descr="Badge Tick1 with solid fill">
            <a:extLst>
              <a:ext uri="{FF2B5EF4-FFF2-40B4-BE49-F238E27FC236}">
                <a16:creationId xmlns:a16="http://schemas.microsoft.com/office/drawing/2014/main" id="{F241A03E-90F6-4C20-D868-A3732E2F165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922670" y="2189089"/>
            <a:ext cx="217053" cy="217053"/>
          </a:xfrm>
          <a:prstGeom prst="rect">
            <a:avLst/>
          </a:prstGeom>
        </p:spPr>
      </p:pic>
      <p:pic>
        <p:nvPicPr>
          <p:cNvPr id="11" name="Graphic 10" descr="Badge Tick1 with solid fill">
            <a:extLst>
              <a:ext uri="{FF2B5EF4-FFF2-40B4-BE49-F238E27FC236}">
                <a16:creationId xmlns:a16="http://schemas.microsoft.com/office/drawing/2014/main" id="{D3168564-C88A-0CBE-17F7-157C47BCE03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922669" y="3611129"/>
            <a:ext cx="217053" cy="217053"/>
          </a:xfrm>
          <a:prstGeom prst="rect">
            <a:avLst/>
          </a:prstGeom>
        </p:spPr>
      </p:pic>
      <p:pic>
        <p:nvPicPr>
          <p:cNvPr id="20" name="Graphic 19" descr="Badge Tick1 with solid fill">
            <a:extLst>
              <a:ext uri="{FF2B5EF4-FFF2-40B4-BE49-F238E27FC236}">
                <a16:creationId xmlns:a16="http://schemas.microsoft.com/office/drawing/2014/main" id="{0BCC3025-9650-671A-4393-98D0AD8776B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920511" y="4731048"/>
            <a:ext cx="217053" cy="217053"/>
          </a:xfrm>
          <a:prstGeom prst="rect">
            <a:avLst/>
          </a:prstGeom>
        </p:spPr>
      </p:pic>
      <p:pic>
        <p:nvPicPr>
          <p:cNvPr id="22" name="Graphic 21" descr="Badge Tick1 with solid fill">
            <a:extLst>
              <a:ext uri="{FF2B5EF4-FFF2-40B4-BE49-F238E27FC236}">
                <a16:creationId xmlns:a16="http://schemas.microsoft.com/office/drawing/2014/main" id="{4E7619DA-E781-9FB0-E481-4E89787C285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920511" y="3984435"/>
            <a:ext cx="217053" cy="217053"/>
          </a:xfrm>
          <a:prstGeom prst="rect">
            <a:avLst/>
          </a:prstGeom>
        </p:spPr>
      </p:pic>
      <p:pic>
        <p:nvPicPr>
          <p:cNvPr id="23" name="Graphic 22" descr="Badge Tick1 with solid fill">
            <a:extLst>
              <a:ext uri="{FF2B5EF4-FFF2-40B4-BE49-F238E27FC236}">
                <a16:creationId xmlns:a16="http://schemas.microsoft.com/office/drawing/2014/main" id="{137FDCBA-F436-F2C9-B2C3-77CFA68B08A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920511" y="4368734"/>
            <a:ext cx="217053" cy="217053"/>
          </a:xfrm>
          <a:prstGeom prst="rect">
            <a:avLst/>
          </a:prstGeom>
        </p:spPr>
      </p:pic>
      <p:pic>
        <p:nvPicPr>
          <p:cNvPr id="25" name="Graphic 24" descr="Badge Tick1 with solid fill">
            <a:extLst>
              <a:ext uri="{FF2B5EF4-FFF2-40B4-BE49-F238E27FC236}">
                <a16:creationId xmlns:a16="http://schemas.microsoft.com/office/drawing/2014/main" id="{321C138C-B709-33C7-6673-35F1E93184D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912719" y="3237822"/>
            <a:ext cx="217053" cy="217053"/>
          </a:xfrm>
          <a:prstGeom prst="rect">
            <a:avLst/>
          </a:prstGeom>
        </p:spPr>
      </p:pic>
      <p:pic>
        <p:nvPicPr>
          <p:cNvPr id="26" name="Graphic 25" descr="Badge Tick1 with solid fill">
            <a:extLst>
              <a:ext uri="{FF2B5EF4-FFF2-40B4-BE49-F238E27FC236}">
                <a16:creationId xmlns:a16="http://schemas.microsoft.com/office/drawing/2014/main" id="{D38FBB5A-4A4F-1B09-A471-5D1077089BC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54262" y="4731048"/>
            <a:ext cx="217053" cy="217053"/>
          </a:xfrm>
          <a:prstGeom prst="rect">
            <a:avLst/>
          </a:prstGeom>
        </p:spPr>
      </p:pic>
      <p:pic>
        <p:nvPicPr>
          <p:cNvPr id="27" name="Graphic 26" descr="Badge Tick1 with solid fill">
            <a:extLst>
              <a:ext uri="{FF2B5EF4-FFF2-40B4-BE49-F238E27FC236}">
                <a16:creationId xmlns:a16="http://schemas.microsoft.com/office/drawing/2014/main" id="{24E5FFE3-9070-CB00-ED4D-85008F9261D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54261" y="4368733"/>
            <a:ext cx="217053" cy="217053"/>
          </a:xfrm>
          <a:prstGeom prst="rect">
            <a:avLst/>
          </a:prstGeom>
        </p:spPr>
      </p:pic>
      <p:pic>
        <p:nvPicPr>
          <p:cNvPr id="28" name="Graphic 27" descr="Badge Tick1 with solid fill">
            <a:extLst>
              <a:ext uri="{FF2B5EF4-FFF2-40B4-BE49-F238E27FC236}">
                <a16:creationId xmlns:a16="http://schemas.microsoft.com/office/drawing/2014/main" id="{ACA5FEE3-3CE1-AB98-B4FB-629AF90249D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54260" y="3990502"/>
            <a:ext cx="217053" cy="217053"/>
          </a:xfrm>
          <a:prstGeom prst="rect">
            <a:avLst/>
          </a:prstGeom>
        </p:spPr>
      </p:pic>
      <p:pic>
        <p:nvPicPr>
          <p:cNvPr id="29" name="Graphic 28" descr="Badge Tick1 with solid fill">
            <a:extLst>
              <a:ext uri="{FF2B5EF4-FFF2-40B4-BE49-F238E27FC236}">
                <a16:creationId xmlns:a16="http://schemas.microsoft.com/office/drawing/2014/main" id="{02250F17-1434-2FE7-C9D6-459067D0DBE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54259" y="3609034"/>
            <a:ext cx="217053" cy="217053"/>
          </a:xfrm>
          <a:prstGeom prst="rect">
            <a:avLst/>
          </a:prstGeom>
        </p:spPr>
      </p:pic>
      <p:pic>
        <p:nvPicPr>
          <p:cNvPr id="32" name="Graphic 31" descr="Badge Tick1 with solid fill">
            <a:extLst>
              <a:ext uri="{FF2B5EF4-FFF2-40B4-BE49-F238E27FC236}">
                <a16:creationId xmlns:a16="http://schemas.microsoft.com/office/drawing/2014/main" id="{EF22090D-B894-42E1-0EC4-88BBA9AA595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54259" y="2536560"/>
            <a:ext cx="217053" cy="217053"/>
          </a:xfrm>
          <a:prstGeom prst="rect">
            <a:avLst/>
          </a:prstGeom>
        </p:spPr>
      </p:pic>
      <p:pic>
        <p:nvPicPr>
          <p:cNvPr id="33" name="Graphic 32" descr="Badge Tick1 with solid fill">
            <a:extLst>
              <a:ext uri="{FF2B5EF4-FFF2-40B4-BE49-F238E27FC236}">
                <a16:creationId xmlns:a16="http://schemas.microsoft.com/office/drawing/2014/main" id="{C6C4FC89-E3A7-D460-0C18-F78A6542CEE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59312" y="2189513"/>
            <a:ext cx="217053" cy="217053"/>
          </a:xfrm>
          <a:prstGeom prst="rect">
            <a:avLst/>
          </a:prstGeom>
        </p:spPr>
      </p:pic>
      <p:pic>
        <p:nvPicPr>
          <p:cNvPr id="34" name="Graphic 33" descr="Badge Tick1 with solid fill">
            <a:extLst>
              <a:ext uri="{FF2B5EF4-FFF2-40B4-BE49-F238E27FC236}">
                <a16:creationId xmlns:a16="http://schemas.microsoft.com/office/drawing/2014/main" id="{34D9E1CE-8BB3-F4C1-5232-38CA4A6A606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54259" y="2914791"/>
            <a:ext cx="217053" cy="217053"/>
          </a:xfrm>
          <a:prstGeom prst="rect">
            <a:avLst/>
          </a:prstGeom>
        </p:spPr>
      </p:pic>
      <p:pic>
        <p:nvPicPr>
          <p:cNvPr id="7" name="Graphic 6" descr="Badge Tick1 with solid fill">
            <a:extLst>
              <a:ext uri="{FF2B5EF4-FFF2-40B4-BE49-F238E27FC236}">
                <a16:creationId xmlns:a16="http://schemas.microsoft.com/office/drawing/2014/main" id="{AB224BC0-9C49-D8AB-F810-0EAAFC7B8EF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56275" y="3275335"/>
            <a:ext cx="217053" cy="217053"/>
          </a:xfrm>
          <a:prstGeom prst="rect">
            <a:avLst/>
          </a:prstGeom>
        </p:spPr>
      </p:pic>
      <p:pic>
        <p:nvPicPr>
          <p:cNvPr id="8" name="Graphic 7" descr="Badge Tick1 with solid fill">
            <a:extLst>
              <a:ext uri="{FF2B5EF4-FFF2-40B4-BE49-F238E27FC236}">
                <a16:creationId xmlns:a16="http://schemas.microsoft.com/office/drawing/2014/main" id="{7468E1E4-EDAE-FA3B-D09D-4198BD4A428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79470" y="2189088"/>
            <a:ext cx="217053" cy="217053"/>
          </a:xfrm>
          <a:prstGeom prst="rect">
            <a:avLst/>
          </a:prstGeom>
        </p:spPr>
      </p:pic>
      <p:pic>
        <p:nvPicPr>
          <p:cNvPr id="9" name="Graphic 8" descr="Badge Tick1 with solid fill">
            <a:extLst>
              <a:ext uri="{FF2B5EF4-FFF2-40B4-BE49-F238E27FC236}">
                <a16:creationId xmlns:a16="http://schemas.microsoft.com/office/drawing/2014/main" id="{E6097837-C85D-02B6-8659-7B5768BD43A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79470" y="4368732"/>
            <a:ext cx="217053" cy="217053"/>
          </a:xfrm>
          <a:prstGeom prst="rect">
            <a:avLst/>
          </a:prstGeom>
        </p:spPr>
      </p:pic>
      <p:pic>
        <p:nvPicPr>
          <p:cNvPr id="10" name="Graphic 9" descr="Badge Tick1 with solid fill">
            <a:extLst>
              <a:ext uri="{FF2B5EF4-FFF2-40B4-BE49-F238E27FC236}">
                <a16:creationId xmlns:a16="http://schemas.microsoft.com/office/drawing/2014/main" id="{E035D2F7-EF88-F0F0-379D-CA3E2F02EFD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56275" y="2878430"/>
            <a:ext cx="217053" cy="217053"/>
          </a:xfrm>
          <a:prstGeom prst="rect">
            <a:avLst/>
          </a:prstGeom>
        </p:spPr>
      </p:pic>
      <p:pic>
        <p:nvPicPr>
          <p:cNvPr id="13" name="Picture 12" descr="DC Contactors Archives - DC Components Store">
            <a:extLst>
              <a:ext uri="{FF2B5EF4-FFF2-40B4-BE49-F238E27FC236}">
                <a16:creationId xmlns:a16="http://schemas.microsoft.com/office/drawing/2014/main" id="{D0001F90-E7E4-2E3C-D535-510D5658E1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7760" y="971696"/>
            <a:ext cx="1167827" cy="387274"/>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AF948334-6A56-65BD-705D-0156A100BBE9}"/>
              </a:ext>
            </a:extLst>
          </p:cNvPr>
          <p:cNvPicPr>
            <a:picLocks noChangeAspect="1"/>
          </p:cNvPicPr>
          <p:nvPr/>
        </p:nvPicPr>
        <p:blipFill>
          <a:blip r:embed="rId5"/>
          <a:stretch>
            <a:fillRect/>
          </a:stretch>
        </p:blipFill>
        <p:spPr>
          <a:xfrm>
            <a:off x="9728149" y="976389"/>
            <a:ext cx="803246" cy="237819"/>
          </a:xfrm>
          <a:prstGeom prst="rect">
            <a:avLst/>
          </a:prstGeom>
          <a:ln>
            <a:noFill/>
          </a:ln>
        </p:spPr>
      </p:pic>
      <p:pic>
        <p:nvPicPr>
          <p:cNvPr id="15" name="Picture 14" descr="DC Contactors Archives - DC Components Store">
            <a:extLst>
              <a:ext uri="{FF2B5EF4-FFF2-40B4-BE49-F238E27FC236}">
                <a16:creationId xmlns:a16="http://schemas.microsoft.com/office/drawing/2014/main" id="{2C30C127-79C1-8306-B609-D60BCDF9AC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9414" y="708024"/>
            <a:ext cx="1167827" cy="387274"/>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9667A707-5ED1-0428-535D-F63D0300F49D}"/>
              </a:ext>
            </a:extLst>
          </p:cNvPr>
          <p:cNvPicPr>
            <a:picLocks noChangeAspect="1"/>
          </p:cNvPicPr>
          <p:nvPr/>
        </p:nvPicPr>
        <p:blipFill>
          <a:blip r:embed="rId6"/>
          <a:stretch>
            <a:fillRect/>
          </a:stretch>
        </p:blipFill>
        <p:spPr>
          <a:xfrm>
            <a:off x="7762072" y="1092193"/>
            <a:ext cx="1022511" cy="284031"/>
          </a:xfrm>
          <a:prstGeom prst="rect">
            <a:avLst/>
          </a:prstGeom>
        </p:spPr>
      </p:pic>
      <p:pic>
        <p:nvPicPr>
          <p:cNvPr id="17" name="Picture 16">
            <a:extLst>
              <a:ext uri="{FF2B5EF4-FFF2-40B4-BE49-F238E27FC236}">
                <a16:creationId xmlns:a16="http://schemas.microsoft.com/office/drawing/2014/main" id="{5B63AE7B-21B6-E0CB-07F5-FDFC339851F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36157" y="1080396"/>
            <a:ext cx="916857" cy="152112"/>
          </a:xfrm>
          <a:prstGeom prst="rect">
            <a:avLst/>
          </a:prstGeom>
        </p:spPr>
      </p:pic>
      <p:pic>
        <p:nvPicPr>
          <p:cNvPr id="24" name="Graphic 23" descr="Badge Tick1 with solid fill">
            <a:extLst>
              <a:ext uri="{FF2B5EF4-FFF2-40B4-BE49-F238E27FC236}">
                <a16:creationId xmlns:a16="http://schemas.microsoft.com/office/drawing/2014/main" id="{20FE3B7B-8FAE-6383-9397-40D2663DC8D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97872" y="4373293"/>
            <a:ext cx="217053" cy="217053"/>
          </a:xfrm>
          <a:prstGeom prst="rect">
            <a:avLst/>
          </a:prstGeom>
        </p:spPr>
      </p:pic>
      <p:pic>
        <p:nvPicPr>
          <p:cNvPr id="30" name="Graphic 29" descr="Badge Tick1 with solid fill">
            <a:extLst>
              <a:ext uri="{FF2B5EF4-FFF2-40B4-BE49-F238E27FC236}">
                <a16:creationId xmlns:a16="http://schemas.microsoft.com/office/drawing/2014/main" id="{43380930-CA7D-D29C-CAB0-CDBA9B72C32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97873" y="4726415"/>
            <a:ext cx="217053" cy="217053"/>
          </a:xfrm>
          <a:prstGeom prst="rect">
            <a:avLst/>
          </a:prstGeom>
        </p:spPr>
      </p:pic>
      <p:pic>
        <p:nvPicPr>
          <p:cNvPr id="31" name="Graphic 30" descr="Badge Tick1 with solid fill">
            <a:extLst>
              <a:ext uri="{FF2B5EF4-FFF2-40B4-BE49-F238E27FC236}">
                <a16:creationId xmlns:a16="http://schemas.microsoft.com/office/drawing/2014/main" id="{961450C8-590F-FB98-BB6A-2BB4FDED232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039214" y="2914342"/>
            <a:ext cx="217053" cy="217053"/>
          </a:xfrm>
          <a:prstGeom prst="rect">
            <a:avLst/>
          </a:prstGeom>
        </p:spPr>
      </p:pic>
      <p:pic>
        <p:nvPicPr>
          <p:cNvPr id="35" name="Graphic 34" descr="Badge Tick1 with solid fill">
            <a:extLst>
              <a:ext uri="{FF2B5EF4-FFF2-40B4-BE49-F238E27FC236}">
                <a16:creationId xmlns:a16="http://schemas.microsoft.com/office/drawing/2014/main" id="{FC64DB4F-2898-338D-EA73-F0E212538C6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039214" y="3276757"/>
            <a:ext cx="217053" cy="217053"/>
          </a:xfrm>
          <a:prstGeom prst="rect">
            <a:avLst/>
          </a:prstGeom>
        </p:spPr>
      </p:pic>
      <p:pic>
        <p:nvPicPr>
          <p:cNvPr id="36" name="Graphic 35" descr="Badge Tick1 with solid fill">
            <a:extLst>
              <a:ext uri="{FF2B5EF4-FFF2-40B4-BE49-F238E27FC236}">
                <a16:creationId xmlns:a16="http://schemas.microsoft.com/office/drawing/2014/main" id="{8785A1F4-EFC0-3996-3264-C424A652D6F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039214" y="4373293"/>
            <a:ext cx="217053" cy="217053"/>
          </a:xfrm>
          <a:prstGeom prst="rect">
            <a:avLst/>
          </a:prstGeom>
        </p:spPr>
      </p:pic>
      <p:grpSp>
        <p:nvGrpSpPr>
          <p:cNvPr id="21" name="Group 20">
            <a:extLst>
              <a:ext uri="{FF2B5EF4-FFF2-40B4-BE49-F238E27FC236}">
                <a16:creationId xmlns:a16="http://schemas.microsoft.com/office/drawing/2014/main" id="{6783FB90-289A-0858-B62D-58869034610D}"/>
              </a:ext>
            </a:extLst>
          </p:cNvPr>
          <p:cNvGrpSpPr/>
          <p:nvPr/>
        </p:nvGrpSpPr>
        <p:grpSpPr>
          <a:xfrm>
            <a:off x="8661442" y="709550"/>
            <a:ext cx="1069274" cy="748269"/>
            <a:chOff x="8661442" y="709550"/>
            <a:chExt cx="1069274" cy="748269"/>
          </a:xfrm>
        </p:grpSpPr>
        <p:pic>
          <p:nvPicPr>
            <p:cNvPr id="18" name="Picture 17" descr="A logo with colorful dots&#10;&#10;AI-generated content may be incorrect.">
              <a:extLst>
                <a:ext uri="{FF2B5EF4-FFF2-40B4-BE49-F238E27FC236}">
                  <a16:creationId xmlns:a16="http://schemas.microsoft.com/office/drawing/2014/main" id="{6BC076BD-21C7-0401-D46D-4C7EBB276395}"/>
                </a:ext>
              </a:extLst>
            </p:cNvPr>
            <p:cNvPicPr>
              <a:picLocks noChangeAspect="1"/>
            </p:cNvPicPr>
            <p:nvPr/>
          </p:nvPicPr>
          <p:blipFill>
            <a:blip r:embed="rId8"/>
            <a:stretch>
              <a:fillRect/>
            </a:stretch>
          </p:blipFill>
          <p:spPr>
            <a:xfrm>
              <a:off x="8661442" y="877659"/>
              <a:ext cx="975014" cy="580160"/>
            </a:xfrm>
            <a:prstGeom prst="rect">
              <a:avLst/>
            </a:prstGeom>
          </p:spPr>
        </p:pic>
        <p:pic>
          <p:nvPicPr>
            <p:cNvPr id="19" name="Picture 18" descr="A red and white logo&#10;&#10;AI-generated content may be incorrect.">
              <a:extLst>
                <a:ext uri="{FF2B5EF4-FFF2-40B4-BE49-F238E27FC236}">
                  <a16:creationId xmlns:a16="http://schemas.microsoft.com/office/drawing/2014/main" id="{91ED449F-40D6-2EAE-6ACB-F2D3E0381F88}"/>
                </a:ext>
              </a:extLst>
            </p:cNvPr>
            <p:cNvPicPr>
              <a:picLocks noChangeAspect="1"/>
            </p:cNvPicPr>
            <p:nvPr/>
          </p:nvPicPr>
          <p:blipFill>
            <a:blip r:embed="rId9"/>
            <a:stretch>
              <a:fillRect/>
            </a:stretch>
          </p:blipFill>
          <p:spPr>
            <a:xfrm>
              <a:off x="8745311" y="709550"/>
              <a:ext cx="985405" cy="213756"/>
            </a:xfrm>
            <a:prstGeom prst="rect">
              <a:avLst/>
            </a:prstGeom>
          </p:spPr>
        </p:pic>
      </p:grpSp>
      <p:grpSp>
        <p:nvGrpSpPr>
          <p:cNvPr id="37" name="Group 36">
            <a:extLst>
              <a:ext uri="{FF2B5EF4-FFF2-40B4-BE49-F238E27FC236}">
                <a16:creationId xmlns:a16="http://schemas.microsoft.com/office/drawing/2014/main" id="{C3016B00-9F42-FF91-DC1D-8B8D833448A0}"/>
              </a:ext>
            </a:extLst>
          </p:cNvPr>
          <p:cNvGrpSpPr/>
          <p:nvPr/>
        </p:nvGrpSpPr>
        <p:grpSpPr>
          <a:xfrm>
            <a:off x="5870740" y="709550"/>
            <a:ext cx="1069274" cy="748269"/>
            <a:chOff x="8661442" y="709550"/>
            <a:chExt cx="1069274" cy="748269"/>
          </a:xfrm>
        </p:grpSpPr>
        <p:pic>
          <p:nvPicPr>
            <p:cNvPr id="38" name="Picture 37" descr="A logo with colorful dots&#10;&#10;AI-generated content may be incorrect.">
              <a:extLst>
                <a:ext uri="{FF2B5EF4-FFF2-40B4-BE49-F238E27FC236}">
                  <a16:creationId xmlns:a16="http://schemas.microsoft.com/office/drawing/2014/main" id="{E3CBFF3B-17C8-3F71-CBB1-785B9BE60B81}"/>
                </a:ext>
              </a:extLst>
            </p:cNvPr>
            <p:cNvPicPr>
              <a:picLocks noChangeAspect="1"/>
            </p:cNvPicPr>
            <p:nvPr/>
          </p:nvPicPr>
          <p:blipFill>
            <a:blip r:embed="rId8"/>
            <a:stretch>
              <a:fillRect/>
            </a:stretch>
          </p:blipFill>
          <p:spPr>
            <a:xfrm>
              <a:off x="8661442" y="877659"/>
              <a:ext cx="975014" cy="580160"/>
            </a:xfrm>
            <a:prstGeom prst="rect">
              <a:avLst/>
            </a:prstGeom>
          </p:spPr>
        </p:pic>
        <p:pic>
          <p:nvPicPr>
            <p:cNvPr id="39" name="Picture 38" descr="A red and white logo&#10;&#10;AI-generated content may be incorrect.">
              <a:extLst>
                <a:ext uri="{FF2B5EF4-FFF2-40B4-BE49-F238E27FC236}">
                  <a16:creationId xmlns:a16="http://schemas.microsoft.com/office/drawing/2014/main" id="{64D8E2D8-3B17-9545-73AD-74A8A0C2481D}"/>
                </a:ext>
              </a:extLst>
            </p:cNvPr>
            <p:cNvPicPr>
              <a:picLocks noChangeAspect="1"/>
            </p:cNvPicPr>
            <p:nvPr/>
          </p:nvPicPr>
          <p:blipFill>
            <a:blip r:embed="rId9"/>
            <a:stretch>
              <a:fillRect/>
            </a:stretch>
          </p:blipFill>
          <p:spPr>
            <a:xfrm>
              <a:off x="8745311" y="709550"/>
              <a:ext cx="985405" cy="213756"/>
            </a:xfrm>
            <a:prstGeom prst="rect">
              <a:avLst/>
            </a:prstGeom>
          </p:spPr>
        </p:pic>
      </p:grpSp>
    </p:spTree>
    <p:extLst>
      <p:ext uri="{BB962C8B-B14F-4D97-AF65-F5344CB8AC3E}">
        <p14:creationId xmlns:p14="http://schemas.microsoft.com/office/powerpoint/2010/main" val="4182572791"/>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02D1EA9-A276-73AF-DF97-7A08B5F26EAC}"/>
              </a:ext>
            </a:extLst>
          </p:cNvPr>
          <p:cNvSpPr>
            <a:spLocks noGrp="1"/>
          </p:cNvSpPr>
          <p:nvPr>
            <p:ph idx="1"/>
          </p:nvPr>
        </p:nvSpPr>
        <p:spPr>
          <a:xfrm>
            <a:off x="317479" y="1828807"/>
            <a:ext cx="7855023" cy="3848925"/>
          </a:xfrm>
        </p:spPr>
        <p:txBody>
          <a:bodyPr>
            <a:noAutofit/>
          </a:bodyPr>
          <a:lstStyle/>
          <a:p>
            <a:r>
              <a:rPr lang="en-US" b="1"/>
              <a:t>Applications:  </a:t>
            </a:r>
            <a:r>
              <a:rPr lang="en-US"/>
              <a:t>Generators, power supplies, military vehicles, radios and other small/medium equipment, HVAC equipment</a:t>
            </a:r>
          </a:p>
          <a:p>
            <a:r>
              <a:rPr lang="en-US" b="1"/>
              <a:t>Market Drivers: </a:t>
            </a:r>
            <a:r>
              <a:rPr lang="en-US"/>
              <a:t>Rising defense spending, geopolitical tension, advanced equipment demand</a:t>
            </a:r>
            <a:endParaRPr lang="en-US" b="1"/>
          </a:p>
          <a:p>
            <a:r>
              <a:rPr lang="en-US" b="1"/>
              <a:t>Focus Products: </a:t>
            </a:r>
            <a:r>
              <a:rPr lang="en-US"/>
              <a:t>M55629 + M39019 for USA applications requiring QPL. AP, IUL/IEL, IUG for broader military applications</a:t>
            </a:r>
          </a:p>
          <a:p>
            <a:r>
              <a:rPr lang="en-US" b="1"/>
              <a:t>Competition: </a:t>
            </a:r>
            <a:r>
              <a:rPr lang="en-US"/>
              <a:t>For QPL parts we are the only breaker manufacturer with approval. For commercial/standard parts for non-USA applications typically Carling/</a:t>
            </a:r>
            <a:r>
              <a:rPr lang="en-US" err="1"/>
              <a:t>Littelfuse</a:t>
            </a:r>
            <a:r>
              <a:rPr lang="en-US"/>
              <a:t> SM, A, B series</a:t>
            </a:r>
          </a:p>
          <a:p>
            <a:r>
              <a:rPr lang="en-US" b="1"/>
              <a:t>New Sales Materials to Help You Win: </a:t>
            </a:r>
            <a:r>
              <a:rPr lang="en-US">
                <a:hlinkClick r:id="rId3"/>
              </a:rPr>
              <a:t>Training deck on </a:t>
            </a:r>
            <a:r>
              <a:rPr lang="en-US" err="1">
                <a:hlinkClick r:id="rId3"/>
              </a:rPr>
              <a:t>Airpax</a:t>
            </a:r>
            <a:r>
              <a:rPr lang="en-US">
                <a:hlinkClick r:id="rId3"/>
              </a:rPr>
              <a:t> for Military Applications</a:t>
            </a:r>
            <a:r>
              <a:rPr lang="en-US"/>
              <a:t> now available in </a:t>
            </a:r>
            <a:r>
              <a:rPr lang="en-US" err="1"/>
              <a:t>Showpad</a:t>
            </a:r>
            <a:r>
              <a:rPr lang="en-US"/>
              <a:t>. Share with your </a:t>
            </a:r>
            <a:r>
              <a:rPr lang="en-US" sz="1400"/>
              <a:t>distributors, local reps, present it to your customers</a:t>
            </a:r>
            <a:endParaRPr lang="en-US"/>
          </a:p>
          <a:p>
            <a:r>
              <a:rPr lang="en-US" b="1"/>
              <a:t>Strategy, Target Customers, Support Needed:</a:t>
            </a:r>
          </a:p>
          <a:p>
            <a:pPr lvl="1">
              <a:spcBef>
                <a:spcPts val="1000"/>
              </a:spcBef>
            </a:pPr>
            <a:r>
              <a:rPr lang="en-US"/>
              <a:t>Distribution promotion around the new deck. Share and review focus accounts for targeted outreach and selective trainings.</a:t>
            </a:r>
          </a:p>
          <a:p>
            <a:pPr lvl="1">
              <a:spcBef>
                <a:spcPts val="1000"/>
              </a:spcBef>
            </a:pPr>
            <a:r>
              <a:rPr lang="en-US"/>
              <a:t>50% of existing EU military NR is QPL parts where we have no competition; activity is strong in Europe for non-EU military applications</a:t>
            </a:r>
          </a:p>
        </p:txBody>
      </p:sp>
      <p:sp>
        <p:nvSpPr>
          <p:cNvPr id="3" name="Title 2">
            <a:extLst>
              <a:ext uri="{FF2B5EF4-FFF2-40B4-BE49-F238E27FC236}">
                <a16:creationId xmlns:a16="http://schemas.microsoft.com/office/drawing/2014/main" id="{07336B8E-F7B4-2683-970F-F914034DF9E8}"/>
              </a:ext>
            </a:extLst>
          </p:cNvPr>
          <p:cNvSpPr>
            <a:spLocks noGrp="1"/>
          </p:cNvSpPr>
          <p:nvPr>
            <p:ph type="title"/>
          </p:nvPr>
        </p:nvSpPr>
        <p:spPr/>
        <p:txBody>
          <a:bodyPr/>
          <a:lstStyle/>
          <a:p>
            <a:r>
              <a:rPr lang="en-US"/>
              <a:t>Military &amp; Defense Market</a:t>
            </a:r>
          </a:p>
        </p:txBody>
      </p:sp>
      <p:pic>
        <p:nvPicPr>
          <p:cNvPr id="7" name="Picture 2" descr="Risultati immagini per Military genset  3d modeling">
            <a:extLst>
              <a:ext uri="{FF2B5EF4-FFF2-40B4-BE49-F238E27FC236}">
                <a16:creationId xmlns:a16="http://schemas.microsoft.com/office/drawing/2014/main" id="{4772F949-1615-9EA1-CBB3-20161E86ACB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9258510" y="402526"/>
            <a:ext cx="980143" cy="8898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 name="Picture 6" descr="Talon Portable Rugged 3kVA AC UPS">
            <a:extLst>
              <a:ext uri="{FF2B5EF4-FFF2-40B4-BE49-F238E27FC236}">
                <a16:creationId xmlns:a16="http://schemas.microsoft.com/office/drawing/2014/main" id="{A4134A76-1653-D816-54C7-E610E0519B27}"/>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9497146" y="1340539"/>
            <a:ext cx="911561" cy="6005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Picture 6" descr="Risultati immagini per Namer APC 3d modeling">
            <a:extLst>
              <a:ext uri="{FF2B5EF4-FFF2-40B4-BE49-F238E27FC236}">
                <a16:creationId xmlns:a16="http://schemas.microsoft.com/office/drawing/2014/main" id="{D2BFFF14-8B75-7759-44A4-CDA5A1B6F786}"/>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18667" b="84500" l="8438" r="90313">
                        <a14:foregroundMark x1="20990" y1="71250" x2="20990" y2="71250"/>
                        <a14:foregroundMark x1="40260" y1="77417" x2="40260" y2="77417"/>
                        <a14:foregroundMark x1="44375" y1="80583" x2="44375" y2="80583"/>
                        <a14:foregroundMark x1="46510" y1="82000" x2="46510" y2="82000"/>
                        <a14:foregroundMark x1="52656" y1="30417" x2="52656" y2="30417"/>
                        <a14:foregroundMark x1="48073" y1="25750" x2="48073" y2="25750"/>
                        <a14:foregroundMark x1="40573" y1="26667" x2="40573" y2="26667"/>
                        <a14:foregroundMark x1="38698" y1="25500" x2="38698" y2="25500"/>
                        <a14:foregroundMark x1="39948" y1="26000" x2="39948" y2="26000"/>
                        <a14:foregroundMark x1="42083" y1="27167" x2="42083" y2="27167"/>
                        <a14:foregroundMark x1="36875" y1="25500" x2="36875" y2="25500"/>
                        <a14:foregroundMark x1="37813" y1="25500" x2="37813" y2="25500"/>
                        <a14:foregroundMark x1="13750" y1="51417" x2="13750" y2="51417"/>
                        <a14:foregroundMark x1="18385" y1="48500" x2="18385" y2="48500"/>
                        <a14:foregroundMark x1="20052" y1="47250" x2="20052" y2="47250"/>
                        <a14:foregroundMark x1="21406" y1="46083" x2="21406" y2="46083"/>
                        <a14:foregroundMark x1="32135" y1="41167" x2="32135" y2="41167"/>
                        <a14:foregroundMark x1="39583" y1="37750" x2="39583" y2="37750"/>
                        <a14:foregroundMark x1="38698" y1="26417" x2="38698" y2="26417"/>
                        <a14:foregroundMark x1="42031" y1="26250" x2="42031" y2="26250"/>
                        <a14:foregroundMark x1="42344" y1="25917" x2="42344" y2="25917"/>
                        <a14:foregroundMark x1="45885" y1="25583" x2="45885" y2="25583"/>
                        <a14:foregroundMark x1="46771" y1="25333" x2="46771" y2="25333"/>
                        <a14:foregroundMark x1="48906" y1="25583" x2="48906" y2="25583"/>
                        <a14:foregroundMark x1="50104" y1="25917" x2="50104" y2="25917"/>
                        <a14:foregroundMark x1="51823" y1="26167" x2="51823" y2="26167"/>
                        <a14:foregroundMark x1="56354" y1="33000" x2="56354" y2="33000"/>
                        <a14:foregroundMark x1="58281" y1="33000" x2="58281" y2="33000"/>
                        <a14:foregroundMark x1="61667" y1="33583" x2="61667" y2="33583"/>
                        <a14:foregroundMark x1="62760" y1="33333" x2="62760" y2="33333"/>
                        <a14:foregroundMark x1="63125" y1="33583" x2="63125" y2="33583"/>
                        <a14:foregroundMark x1="68438" y1="38000" x2="68438" y2="38000"/>
                        <a14:foregroundMark x1="69375" y1="38500" x2="69375" y2="38500"/>
                        <a14:foregroundMark x1="67969" y1="37917" x2="67969" y2="37917"/>
                        <a14:foregroundMark x1="67656" y1="37667" x2="67656" y2="37667"/>
                        <a14:foregroundMark x1="76250" y1="37583" x2="76250" y2="37583"/>
                        <a14:foregroundMark x1="77760" y1="38083" x2="77760" y2="38083"/>
                        <a14:foregroundMark x1="37344" y1="24917" x2="37344" y2="24917"/>
                        <a14:foregroundMark x1="37708" y1="24833" x2="37708" y2="24833"/>
                        <a14:foregroundMark x1="41198" y1="25833" x2="41198" y2="25833"/>
                        <a14:foregroundMark x1="45469" y1="80417" x2="45469" y2="80417"/>
                        <a14:foregroundMark x1="48229" y1="83833" x2="48229" y2="83833"/>
                        <a14:foregroundMark x1="22708" y1="44917" x2="22708" y2="44917"/>
                        <a14:foregroundMark x1="23698" y1="44500" x2="23698" y2="44500"/>
                        <a14:foregroundMark x1="25052" y1="43667" x2="25052" y2="43667"/>
                        <a14:foregroundMark x1="27396" y1="42833" x2="27396" y2="42833"/>
                        <a14:foregroundMark x1="28333" y1="42167" x2="28333" y2="42167"/>
                        <a14:foregroundMark x1="26198" y1="43167" x2="26198" y2="43167"/>
                        <a14:foregroundMark x1="24323" y1="44167" x2="24323" y2="44167"/>
                        <a14:foregroundMark x1="33854" y1="40000" x2="33854" y2="40000"/>
                        <a14:foregroundMark x1="38698" y1="37833" x2="38698" y2="37833"/>
                        <a14:foregroundMark x1="40573" y1="37500" x2="40573" y2="37500"/>
                        <a14:foregroundMark x1="33229" y1="40000" x2="33229" y2="40000"/>
                        <a14:foregroundMark x1="16563" y1="49083" x2="16563" y2="49083"/>
                        <a14:foregroundMark x1="18177" y1="47250" x2="18177" y2="47250"/>
                        <a14:foregroundMark x1="21406" y1="45583" x2="21406" y2="45583"/>
                        <a14:foregroundMark x1="26875" y1="42750" x2="26875" y2="42750"/>
                        <a14:foregroundMark x1="59948" y1="32667" x2="59948" y2="32667"/>
                        <a14:foregroundMark x1="89219" y1="41417" x2="89219" y2="41417"/>
                        <a14:foregroundMark x1="90000" y1="42500" x2="90000" y2="42500"/>
                        <a14:foregroundMark x1="87865" y1="58667" x2="87865" y2="58667"/>
                        <a14:foregroundMark x1="88750" y1="58750" x2="88750" y2="58750"/>
                        <a14:foregroundMark x1="88385" y1="40583" x2="88385" y2="40583"/>
                        <a14:foregroundMark x1="89844" y1="43750" x2="89844" y2="43750"/>
                        <a14:foregroundMark x1="90052" y1="44667" x2="90052" y2="44667"/>
                        <a14:foregroundMark x1="82917" y1="38667" x2="82917" y2="38667"/>
                        <a14:foregroundMark x1="82083" y1="38750" x2="82083" y2="38750"/>
                        <a14:foregroundMark x1="80469" y1="38583" x2="80469" y2="38583"/>
                        <a14:foregroundMark x1="79063" y1="38500" x2="79063" y2="38500"/>
                        <a14:foregroundMark x1="79792" y1="38667" x2="79792" y2="38667"/>
                        <a14:foregroundMark x1="75469" y1="38250" x2="75469" y2="38250"/>
                        <a14:foregroundMark x1="72552" y1="37667" x2="72552" y2="37667"/>
                        <a14:foregroundMark x1="72344" y1="35250" x2="72344" y2="35250"/>
                        <a14:foregroundMark x1="72344" y1="33833" x2="72344" y2="33833"/>
                        <a14:foregroundMark x1="72396" y1="32500" x2="72396" y2="32500"/>
                        <a14:foregroundMark x1="72292" y1="34333" x2="72292" y2="34333"/>
                        <a14:foregroundMark x1="72240" y1="36167" x2="72240" y2="36167"/>
                        <a14:foregroundMark x1="56667" y1="31167" x2="56667" y2="31167"/>
                        <a14:foregroundMark x1="55104" y1="31333" x2="55104" y2="31333"/>
                      </a14:backgroundRemoval>
                    </a14:imgEffect>
                  </a14:imgLayer>
                </a14:imgProps>
              </a:ext>
              <a:ext uri="{28A0092B-C50C-407E-A947-70E740481C1C}">
                <a14:useLocalDpi xmlns:a14="http://schemas.microsoft.com/office/drawing/2010/main" val="0"/>
              </a:ext>
            </a:extLst>
          </a:blip>
          <a:srcRect l="6430" t="18285" r="8627" b="15628"/>
          <a:stretch/>
        </p:blipFill>
        <p:spPr bwMode="auto">
          <a:xfrm>
            <a:off x="10231347" y="429831"/>
            <a:ext cx="1531498" cy="7447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 name="Picture 4" descr="Risultati immagini per military radio icon">
            <a:extLst>
              <a:ext uri="{FF2B5EF4-FFF2-40B4-BE49-F238E27FC236}">
                <a16:creationId xmlns:a16="http://schemas.microsoft.com/office/drawing/2014/main" id="{2D2C3FBA-FED8-C4D2-35F5-395601FAA970}"/>
              </a:ext>
            </a:extLst>
          </p:cNvPr>
          <p:cNvPicPr>
            <a:picLocks noChangeAspect="1" noChangeArrowheads="1"/>
          </p:cNvPicPr>
          <p:nvPr/>
        </p:nvPicPr>
        <p:blipFill rotWithShape="1">
          <a:blip r:embed="rId8"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10565293" y="1278379"/>
            <a:ext cx="1299576" cy="7955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10">
            <a:hlinkClick r:id="rId3"/>
            <a:extLst>
              <a:ext uri="{FF2B5EF4-FFF2-40B4-BE49-F238E27FC236}">
                <a16:creationId xmlns:a16="http://schemas.microsoft.com/office/drawing/2014/main" id="{58E7F2BC-FFEB-8782-1B13-017A40F0BE46}"/>
              </a:ext>
            </a:extLst>
          </p:cNvPr>
          <p:cNvPicPr>
            <a:picLocks noChangeAspect="1"/>
          </p:cNvPicPr>
          <p:nvPr/>
        </p:nvPicPr>
        <p:blipFill>
          <a:blip r:embed="rId9"/>
          <a:stretch>
            <a:fillRect/>
          </a:stretch>
        </p:blipFill>
        <p:spPr>
          <a:xfrm>
            <a:off x="8342125" y="3234237"/>
            <a:ext cx="2110584" cy="1196354"/>
          </a:xfrm>
          <a:prstGeom prst="rect">
            <a:avLst/>
          </a:prstGeom>
          <a:ln>
            <a:noFill/>
          </a:ln>
          <a:effectLst>
            <a:outerShdw blurRad="292100" dist="139700" dir="2700000" algn="tl" rotWithShape="0">
              <a:srgbClr val="333333">
                <a:alpha val="65000"/>
              </a:srgbClr>
            </a:outerShdw>
          </a:effectLst>
        </p:spPr>
      </p:pic>
      <p:pic>
        <p:nvPicPr>
          <p:cNvPr id="12" name="Picture 11">
            <a:hlinkClick r:id="rId3"/>
            <a:extLst>
              <a:ext uri="{FF2B5EF4-FFF2-40B4-BE49-F238E27FC236}">
                <a16:creationId xmlns:a16="http://schemas.microsoft.com/office/drawing/2014/main" id="{05F32155-F39F-2C95-6A71-01FA2C168381}"/>
              </a:ext>
            </a:extLst>
          </p:cNvPr>
          <p:cNvPicPr>
            <a:picLocks noChangeAspect="1"/>
          </p:cNvPicPr>
          <p:nvPr/>
        </p:nvPicPr>
        <p:blipFill>
          <a:blip r:embed="rId10"/>
          <a:stretch>
            <a:fillRect/>
          </a:stretch>
        </p:blipFill>
        <p:spPr>
          <a:xfrm>
            <a:off x="9138325" y="4113991"/>
            <a:ext cx="2110584" cy="1190259"/>
          </a:xfrm>
          <a:prstGeom prst="rect">
            <a:avLst/>
          </a:prstGeom>
          <a:ln>
            <a:noFill/>
          </a:ln>
          <a:effectLst>
            <a:outerShdw blurRad="292100" dist="139700" dir="2700000" algn="tl" rotWithShape="0">
              <a:srgbClr val="333333">
                <a:alpha val="65000"/>
              </a:srgbClr>
            </a:outerShdw>
          </a:effectLst>
        </p:spPr>
      </p:pic>
      <p:pic>
        <p:nvPicPr>
          <p:cNvPr id="13" name="Picture 12">
            <a:hlinkClick r:id="rId3"/>
            <a:extLst>
              <a:ext uri="{FF2B5EF4-FFF2-40B4-BE49-F238E27FC236}">
                <a16:creationId xmlns:a16="http://schemas.microsoft.com/office/drawing/2014/main" id="{E0D3142F-961A-6E49-E87F-9C14D8718D11}"/>
              </a:ext>
            </a:extLst>
          </p:cNvPr>
          <p:cNvPicPr>
            <a:picLocks noChangeAspect="1"/>
          </p:cNvPicPr>
          <p:nvPr/>
        </p:nvPicPr>
        <p:blipFill>
          <a:blip r:embed="rId11"/>
          <a:stretch>
            <a:fillRect/>
          </a:stretch>
        </p:blipFill>
        <p:spPr>
          <a:xfrm>
            <a:off x="9938568" y="5045205"/>
            <a:ext cx="2110584" cy="1166137"/>
          </a:xfrm>
          <a:prstGeom prst="rect">
            <a:avLst/>
          </a:prstGeom>
          <a:ln>
            <a:noFill/>
          </a:ln>
          <a:effectLst>
            <a:outerShdw blurRad="292100" dist="139700" dir="2700000" algn="tl" rotWithShape="0">
              <a:srgbClr val="333333">
                <a:alpha val="65000"/>
              </a:srgbClr>
            </a:outerShdw>
          </a:effectLst>
        </p:spPr>
      </p:pic>
      <p:pic>
        <p:nvPicPr>
          <p:cNvPr id="14" name="Picture 13" descr="A small square switch with a handle&#10;&#10;Description automatically generated">
            <a:extLst>
              <a:ext uri="{FF2B5EF4-FFF2-40B4-BE49-F238E27FC236}">
                <a16:creationId xmlns:a16="http://schemas.microsoft.com/office/drawing/2014/main" id="{96A83F75-CA38-58A0-CEE2-14149C06265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285833" y="1916260"/>
            <a:ext cx="872067" cy="872067"/>
          </a:xfrm>
          <a:prstGeom prst="rect">
            <a:avLst/>
          </a:prstGeom>
          <a:ln>
            <a:noFill/>
          </a:ln>
          <a:effectLst>
            <a:outerShdw blurRad="292100" dist="139700" dir="2700000" algn="tl" rotWithShape="0">
              <a:srgbClr val="333333">
                <a:alpha val="65000"/>
              </a:srgbClr>
            </a:outerShdw>
          </a:effectLst>
        </p:spPr>
      </p:pic>
      <p:pic>
        <p:nvPicPr>
          <p:cNvPr id="15" name="Content Placeholder 8" descr="A black rectangular object with a black background&#10;&#10;Description automatically generated">
            <a:extLst>
              <a:ext uri="{FF2B5EF4-FFF2-40B4-BE49-F238E27FC236}">
                <a16:creationId xmlns:a16="http://schemas.microsoft.com/office/drawing/2014/main" id="{6889B6E6-E4C7-869F-6B7D-84F956B5967A}"/>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339012" y="2128408"/>
            <a:ext cx="854605" cy="85460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7075068"/>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6357E-D265-6BAA-C6A1-AC898CBD848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D218103-DA99-2B05-2647-A2E6353DBF15}"/>
              </a:ext>
            </a:extLst>
          </p:cNvPr>
          <p:cNvSpPr>
            <a:spLocks noGrp="1"/>
          </p:cNvSpPr>
          <p:nvPr>
            <p:ph type="title"/>
          </p:nvPr>
        </p:nvSpPr>
        <p:spPr/>
        <p:txBody>
          <a:bodyPr/>
          <a:lstStyle/>
          <a:p>
            <a:r>
              <a:rPr lang="en-US"/>
              <a:t>Product Lines</a:t>
            </a:r>
          </a:p>
        </p:txBody>
      </p:sp>
    </p:spTree>
    <p:extLst>
      <p:ext uri="{BB962C8B-B14F-4D97-AF65-F5344CB8AC3E}">
        <p14:creationId xmlns:p14="http://schemas.microsoft.com/office/powerpoint/2010/main" val="758325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30CC1-789A-1EE7-7834-72D4258119E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EF056A4-328A-A1FD-8B65-4DE9E0AF7F9E}"/>
              </a:ext>
            </a:extLst>
          </p:cNvPr>
          <p:cNvSpPr>
            <a:spLocks noGrp="1"/>
          </p:cNvSpPr>
          <p:nvPr>
            <p:ph type="title"/>
          </p:nvPr>
        </p:nvSpPr>
        <p:spPr/>
        <p:txBody>
          <a:bodyPr/>
          <a:lstStyle/>
          <a:p>
            <a:r>
              <a:rPr lang="en-US"/>
              <a:t>Hydraulic Magnetic Circuit Breakers</a:t>
            </a:r>
          </a:p>
        </p:txBody>
      </p:sp>
    </p:spTree>
    <p:extLst>
      <p:ext uri="{BB962C8B-B14F-4D97-AF65-F5344CB8AC3E}">
        <p14:creationId xmlns:p14="http://schemas.microsoft.com/office/powerpoint/2010/main" val="2007759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2FF96-00D4-6624-6E29-F556944FF3D0}"/>
            </a:ext>
          </a:extLst>
        </p:cNvPr>
        <p:cNvGrpSpPr/>
        <p:nvPr/>
      </p:nvGrpSpPr>
      <p:grpSpPr>
        <a:xfrm>
          <a:off x="0" y="0"/>
          <a:ext cx="0" cy="0"/>
          <a:chOff x="0" y="0"/>
          <a:chExt cx="0" cy="0"/>
        </a:xfrm>
      </p:grpSpPr>
      <p:sp>
        <p:nvSpPr>
          <p:cNvPr id="7" name="Content Placeholder 1">
            <a:extLst>
              <a:ext uri="{FF2B5EF4-FFF2-40B4-BE49-F238E27FC236}">
                <a16:creationId xmlns:a16="http://schemas.microsoft.com/office/drawing/2014/main" id="{60663032-F4EB-E626-8EE7-C9F46F4DDB6A}"/>
              </a:ext>
            </a:extLst>
          </p:cNvPr>
          <p:cNvSpPr>
            <a:spLocks noGrp="1"/>
          </p:cNvSpPr>
          <p:nvPr>
            <p:ph idx="1"/>
          </p:nvPr>
        </p:nvSpPr>
        <p:spPr>
          <a:xfrm>
            <a:off x="330200" y="1196280"/>
            <a:ext cx="5765800" cy="4598984"/>
          </a:xfrm>
        </p:spPr>
        <p:txBody>
          <a:bodyPr/>
          <a:lstStyle/>
          <a:p>
            <a:pPr marL="0" indent="0">
              <a:buNone/>
            </a:pPr>
            <a:r>
              <a:rPr lang="en-US" sz="2000" b="1"/>
              <a:t>Features</a:t>
            </a:r>
            <a:endParaRPr lang="en-US" b="1"/>
          </a:p>
          <a:p>
            <a:r>
              <a:rPr lang="en-US" sz="1600"/>
              <a:t>0.05A to 100A+ with AC/DC options</a:t>
            </a:r>
          </a:p>
          <a:p>
            <a:r>
              <a:rPr lang="en-US" sz="1600"/>
              <a:t>Both hermetically &amp; non-hermetically sealed</a:t>
            </a:r>
          </a:p>
          <a:p>
            <a:r>
              <a:rPr lang="en-US" sz="1600"/>
              <a:t>Trip-free, temperature-stable design</a:t>
            </a:r>
          </a:p>
          <a:p>
            <a:pPr lvl="1"/>
            <a:r>
              <a:rPr lang="en-US" sz="1600"/>
              <a:t>Magnetic operation unaffected by ambient temperature</a:t>
            </a:r>
          </a:p>
          <a:p>
            <a:r>
              <a:rPr lang="en-US" sz="1600"/>
              <a:t>MIL-STD-202 tested</a:t>
            </a:r>
          </a:p>
          <a:p>
            <a:pPr lvl="1"/>
            <a:r>
              <a:rPr lang="en-US" sz="1600"/>
              <a:t>Shock, vibration, salt spray, and moisture resistance</a:t>
            </a:r>
          </a:p>
          <a:p>
            <a:r>
              <a:rPr lang="en-US" sz="1600"/>
              <a:t>Multiple form factors: toggle, rocker, and panel-sealed options</a:t>
            </a:r>
          </a:p>
          <a:p>
            <a:r>
              <a:rPr lang="en-US" sz="1600"/>
              <a:t>UL, CSA, EN, and MIL certifications</a:t>
            </a:r>
          </a:p>
          <a:p>
            <a:r>
              <a:rPr lang="en-US" sz="1600"/>
              <a:t>Customizable delays &amp; configurations</a:t>
            </a:r>
          </a:p>
        </p:txBody>
      </p:sp>
      <p:sp>
        <p:nvSpPr>
          <p:cNvPr id="9" name="Title 2">
            <a:extLst>
              <a:ext uri="{FF2B5EF4-FFF2-40B4-BE49-F238E27FC236}">
                <a16:creationId xmlns:a16="http://schemas.microsoft.com/office/drawing/2014/main" id="{273F7E0E-5591-37F2-5A88-77E4B140DFB7}"/>
              </a:ext>
            </a:extLst>
          </p:cNvPr>
          <p:cNvSpPr>
            <a:spLocks noGrp="1"/>
          </p:cNvSpPr>
          <p:nvPr>
            <p:ph type="title"/>
          </p:nvPr>
        </p:nvSpPr>
        <p:spPr>
          <a:xfrm>
            <a:off x="330200" y="285055"/>
            <a:ext cx="11516360" cy="776288"/>
          </a:xfrm>
        </p:spPr>
        <p:txBody>
          <a:bodyPr/>
          <a:lstStyle/>
          <a:p>
            <a:r>
              <a:rPr lang="en-US" err="1"/>
              <a:t>Airpax</a:t>
            </a:r>
            <a:r>
              <a:rPr lang="en-US"/>
              <a:t> Hydraulic Magnetic Circuit Breakers</a:t>
            </a:r>
          </a:p>
        </p:txBody>
      </p:sp>
      <p:sp>
        <p:nvSpPr>
          <p:cNvPr id="10" name="Content Placeholder 1">
            <a:extLst>
              <a:ext uri="{FF2B5EF4-FFF2-40B4-BE49-F238E27FC236}">
                <a16:creationId xmlns:a16="http://schemas.microsoft.com/office/drawing/2014/main" id="{DBC78D85-B1AE-EA12-01CE-F3744D496D2B}"/>
              </a:ext>
            </a:extLst>
          </p:cNvPr>
          <p:cNvSpPr txBox="1">
            <a:spLocks/>
          </p:cNvSpPr>
          <p:nvPr/>
        </p:nvSpPr>
        <p:spPr>
          <a:xfrm>
            <a:off x="6088380" y="1196280"/>
            <a:ext cx="5765800" cy="4598984"/>
          </a:xfrm>
          <a:prstGeom prst="rect">
            <a:avLst/>
          </a:prstGeom>
        </p:spPr>
        <p:txBody>
          <a:bodyPr vert="horz" lIns="91440" tIns="45720" rIns="91440" bIns="45720" rtlCol="0">
            <a:normAutofit/>
          </a:bodyPr>
          <a:lstStyle>
            <a:lvl1pPr marL="228600" marR="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1400" kern="1200">
                <a:solidFill>
                  <a:schemeClr val="tx1">
                    <a:lumMod val="75000"/>
                    <a:lumOff val="25000"/>
                  </a:schemeClr>
                </a:solidFill>
                <a:latin typeface="+mn-lt"/>
                <a:ea typeface="+mn-ea"/>
                <a:cs typeface="+mn-cs"/>
              </a:defRPr>
            </a:lvl1pPr>
            <a:lvl2pPr marL="685800" marR="0"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1200" kern="1200">
                <a:solidFill>
                  <a:schemeClr val="tx1">
                    <a:lumMod val="75000"/>
                    <a:lumOff val="25000"/>
                  </a:schemeClr>
                </a:solidFill>
                <a:latin typeface="+mn-lt"/>
                <a:ea typeface="+mn-ea"/>
                <a:cs typeface="+mn-cs"/>
              </a:defRPr>
            </a:lvl2pPr>
            <a:lvl3pPr marL="1143000" marR="0"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1100" kern="1200">
                <a:solidFill>
                  <a:schemeClr val="tx1">
                    <a:lumMod val="75000"/>
                    <a:lumOff val="25000"/>
                  </a:schemeClr>
                </a:solidFill>
                <a:latin typeface="+mn-lt"/>
                <a:ea typeface="+mn-ea"/>
                <a:cs typeface="+mn-cs"/>
              </a:defRPr>
            </a:lvl3pPr>
            <a:lvl4pPr marL="1600200" marR="0"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1050" kern="1200">
                <a:solidFill>
                  <a:schemeClr val="tx1">
                    <a:lumMod val="75000"/>
                    <a:lumOff val="25000"/>
                  </a:schemeClr>
                </a:solidFill>
                <a:latin typeface="+mn-lt"/>
                <a:ea typeface="+mn-ea"/>
                <a:cs typeface="+mn-cs"/>
              </a:defRPr>
            </a:lvl4pPr>
            <a:lvl5pPr marL="2057400" marR="0"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105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a:t>Military Application</a:t>
            </a:r>
          </a:p>
          <a:p>
            <a:r>
              <a:rPr lang="en-US" sz="1600"/>
              <a:t>Only QPL/QPD-listed manufacturer</a:t>
            </a:r>
          </a:p>
          <a:p>
            <a:r>
              <a:rPr lang="en-US" sz="1600"/>
              <a:t>Mission-critical reliability, with proven performance in radars, vehicles, drones, naval systems, and field utilities</a:t>
            </a:r>
          </a:p>
          <a:p>
            <a:r>
              <a:rPr lang="en-US" sz="1600"/>
              <a:t>Manufactured in secure, U.S.-aligned facilities</a:t>
            </a:r>
          </a:p>
          <a:p>
            <a:r>
              <a:rPr lang="en-US" sz="1600"/>
              <a:t>Used in both U.S. and international military platforms</a:t>
            </a:r>
          </a:p>
          <a:p>
            <a:r>
              <a:rPr lang="en-US" sz="1600"/>
              <a:t>COTS &amp; custom solutions</a:t>
            </a:r>
          </a:p>
          <a:p>
            <a:pPr lvl="1"/>
            <a:r>
              <a:rPr lang="en-US" sz="1600"/>
              <a:t>Supports both standard and specialized military needs</a:t>
            </a:r>
          </a:p>
        </p:txBody>
      </p:sp>
    </p:spTree>
    <p:extLst>
      <p:ext uri="{BB962C8B-B14F-4D97-AF65-F5344CB8AC3E}">
        <p14:creationId xmlns:p14="http://schemas.microsoft.com/office/powerpoint/2010/main" val="3330940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F1FB29F-E560-EDB1-AEB9-43C3CA6D13C9}"/>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6" name="think-cell data - do not delete" hidden="1">
                        <a:extLst>
                          <a:ext uri="{FF2B5EF4-FFF2-40B4-BE49-F238E27FC236}">
                            <a16:creationId xmlns:a16="http://schemas.microsoft.com/office/drawing/2014/main" id="{CF1FB29F-E560-EDB1-AEB9-43C3CA6D13C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4" name="Group 3">
            <a:extLst>
              <a:ext uri="{FF2B5EF4-FFF2-40B4-BE49-F238E27FC236}">
                <a16:creationId xmlns:a16="http://schemas.microsoft.com/office/drawing/2014/main" id="{60B259BB-A949-F9C3-4C90-6AC75F632D5F}"/>
              </a:ext>
            </a:extLst>
          </p:cNvPr>
          <p:cNvGrpSpPr/>
          <p:nvPr/>
        </p:nvGrpSpPr>
        <p:grpSpPr>
          <a:xfrm>
            <a:off x="250077" y="2035189"/>
            <a:ext cx="2628900" cy="2550842"/>
            <a:chOff x="304800" y="1318162"/>
            <a:chExt cx="2628900" cy="2550842"/>
          </a:xfrm>
        </p:grpSpPr>
        <p:pic>
          <p:nvPicPr>
            <p:cNvPr id="3074" name="Picture 2" descr="Risultati immagini per M39019 Airpa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3429" y="1496682"/>
              <a:ext cx="1971642" cy="2193801"/>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p:cNvSpPr/>
            <p:nvPr/>
          </p:nvSpPr>
          <p:spPr>
            <a:xfrm>
              <a:off x="304800" y="1318162"/>
              <a:ext cx="2628900" cy="2550842"/>
            </a:xfrm>
            <a:prstGeom prst="ellipse">
              <a:avLst/>
            </a:prstGeom>
            <a:noFill/>
            <a:ln w="130175">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6" name="TextBox 55"/>
          <p:cNvSpPr txBox="1"/>
          <p:nvPr/>
        </p:nvSpPr>
        <p:spPr>
          <a:xfrm>
            <a:off x="8891632" y="1199367"/>
            <a:ext cx="3020894" cy="400110"/>
          </a:xfrm>
          <a:prstGeom prst="rect">
            <a:avLst/>
          </a:prstGeom>
          <a:noFill/>
        </p:spPr>
        <p:txBody>
          <a:bodyPr wrap="square" rtlCol="0">
            <a:spAutoFit/>
          </a:bodyPr>
          <a:lstStyle/>
          <a:p>
            <a:pPr algn="ctr"/>
            <a:r>
              <a:rPr lang="it-IT" sz="2000" b="1">
                <a:solidFill>
                  <a:schemeClr val="accent1"/>
                </a:solidFill>
                <a:latin typeface="+mn-lt"/>
              </a:rPr>
              <a:t>Typical Applications</a:t>
            </a:r>
            <a:endParaRPr lang="en-US" sz="2000" b="1">
              <a:solidFill>
                <a:schemeClr val="accent1"/>
              </a:solidFill>
              <a:latin typeface="+mn-lt"/>
            </a:endParaRPr>
          </a:p>
        </p:txBody>
      </p:sp>
      <p:cxnSp>
        <p:nvCxnSpPr>
          <p:cNvPr id="78" name="Straight Connector 77"/>
          <p:cNvCxnSpPr>
            <a:cxnSpLocks/>
          </p:cNvCxnSpPr>
          <p:nvPr/>
        </p:nvCxnSpPr>
        <p:spPr>
          <a:xfrm>
            <a:off x="8294937" y="1523680"/>
            <a:ext cx="0" cy="4276229"/>
          </a:xfrm>
          <a:prstGeom prst="line">
            <a:avLst/>
          </a:prstGeom>
          <a:ln w="12700">
            <a:solidFill>
              <a:schemeClr val="accent1"/>
            </a:solidFill>
            <a:prstDash val="solid"/>
          </a:ln>
          <a:effectLst/>
        </p:spPr>
        <p:style>
          <a:lnRef idx="2">
            <a:schemeClr val="accent1"/>
          </a:lnRef>
          <a:fillRef idx="0">
            <a:schemeClr val="accent1"/>
          </a:fillRef>
          <a:effectRef idx="1">
            <a:schemeClr val="accent1"/>
          </a:effectRef>
          <a:fontRef idx="minor">
            <a:schemeClr val="tx1"/>
          </a:fontRef>
        </p:style>
      </p:cxnSp>
      <p:sp>
        <p:nvSpPr>
          <p:cNvPr id="8" name="Title 7">
            <a:extLst>
              <a:ext uri="{FF2B5EF4-FFF2-40B4-BE49-F238E27FC236}">
                <a16:creationId xmlns:a16="http://schemas.microsoft.com/office/drawing/2014/main" id="{2975BDFB-A2EB-0BDB-C2D7-A59BDC9153EE}"/>
              </a:ext>
            </a:extLst>
          </p:cNvPr>
          <p:cNvSpPr>
            <a:spLocks noGrp="1"/>
          </p:cNvSpPr>
          <p:nvPr>
            <p:ph type="title"/>
          </p:nvPr>
        </p:nvSpPr>
        <p:spPr/>
        <p:txBody>
          <a:bodyPr vert="horz"/>
          <a:lstStyle/>
          <a:p>
            <a:r>
              <a:rPr lang="en-US"/>
              <a:t>AP Series/M39019 (202 Series)</a:t>
            </a:r>
          </a:p>
        </p:txBody>
      </p:sp>
      <p:sp>
        <p:nvSpPr>
          <p:cNvPr id="5" name="TextBox 4">
            <a:extLst>
              <a:ext uri="{FF2B5EF4-FFF2-40B4-BE49-F238E27FC236}">
                <a16:creationId xmlns:a16="http://schemas.microsoft.com/office/drawing/2014/main" id="{BA78575C-6CDA-35DE-C130-0ECCB476B2B0}"/>
              </a:ext>
            </a:extLst>
          </p:cNvPr>
          <p:cNvSpPr txBox="1"/>
          <p:nvPr/>
        </p:nvSpPr>
        <p:spPr>
          <a:xfrm>
            <a:off x="4585553" y="1193322"/>
            <a:ext cx="3020894" cy="400110"/>
          </a:xfrm>
          <a:prstGeom prst="rect">
            <a:avLst/>
          </a:prstGeom>
          <a:noFill/>
        </p:spPr>
        <p:txBody>
          <a:bodyPr wrap="square" rtlCol="0">
            <a:spAutoFit/>
          </a:bodyPr>
          <a:lstStyle/>
          <a:p>
            <a:pPr algn="ctr"/>
            <a:r>
              <a:rPr lang="it-IT" sz="2000" b="1">
                <a:solidFill>
                  <a:schemeClr val="accent1"/>
                </a:solidFill>
              </a:rPr>
              <a:t>Product Features</a:t>
            </a:r>
            <a:endParaRPr lang="en-US" sz="2000" b="1">
              <a:solidFill>
                <a:schemeClr val="accent1"/>
              </a:solidFill>
              <a:latin typeface="+mn-lt"/>
            </a:endParaRPr>
          </a:p>
        </p:txBody>
      </p:sp>
      <p:sp>
        <p:nvSpPr>
          <p:cNvPr id="9" name="TextBox 8">
            <a:extLst>
              <a:ext uri="{FF2B5EF4-FFF2-40B4-BE49-F238E27FC236}">
                <a16:creationId xmlns:a16="http://schemas.microsoft.com/office/drawing/2014/main" id="{EDE66ADB-0FFE-D691-60CE-5EFC5CB6B315}"/>
              </a:ext>
            </a:extLst>
          </p:cNvPr>
          <p:cNvSpPr txBox="1"/>
          <p:nvPr/>
        </p:nvSpPr>
        <p:spPr>
          <a:xfrm>
            <a:off x="3687875" y="1688140"/>
            <a:ext cx="4398592" cy="4204549"/>
          </a:xfrm>
          <a:prstGeom prst="rect">
            <a:avLst/>
          </a:prstGeom>
          <a:noFill/>
        </p:spPr>
        <p:txBody>
          <a:bodyPr wrap="square" lIns="91440" tIns="45720" rIns="91440" bIns="45720" rtlCol="0" anchor="t">
            <a:spAutoFit/>
          </a:bodyPr>
          <a:lstStyle/>
          <a:p>
            <a:pPr marL="285750" indent="-285750">
              <a:lnSpc>
                <a:spcPct val="150000"/>
              </a:lnSpc>
              <a:buFont typeface="Arial" panose="020B0604020202020204" pitchFamily="34" charset="0"/>
              <a:buChar char="•"/>
            </a:pPr>
            <a:r>
              <a:rPr lang="it-IT" sz="1500">
                <a:solidFill>
                  <a:schemeClr val="tx1">
                    <a:lumMod val="75000"/>
                    <a:lumOff val="25000"/>
                  </a:schemeClr>
                </a:solidFill>
                <a:latin typeface="+mn-lt"/>
                <a:cs typeface="Arial"/>
              </a:rPr>
              <a:t>Up to 20A at 50Vdc, 15A at 120Vac, 7.5A at 240 Vac</a:t>
            </a:r>
          </a:p>
          <a:p>
            <a:pPr marL="285750" indent="-285750">
              <a:lnSpc>
                <a:spcPct val="150000"/>
              </a:lnSpc>
              <a:buFont typeface="Arial" panose="020B0604020202020204" pitchFamily="34" charset="0"/>
              <a:buChar char="•"/>
            </a:pPr>
            <a:r>
              <a:rPr lang="it-IT" sz="1500">
                <a:solidFill>
                  <a:schemeClr val="tx1">
                    <a:lumMod val="75000"/>
                    <a:lumOff val="25000"/>
                  </a:schemeClr>
                </a:solidFill>
                <a:cs typeface="Arial"/>
              </a:rPr>
              <a:t>Fully sealed</a:t>
            </a:r>
          </a:p>
          <a:p>
            <a:pPr marL="285750" indent="-285750">
              <a:lnSpc>
                <a:spcPct val="150000"/>
              </a:lnSpc>
              <a:buFont typeface="Arial" panose="020B0604020202020204" pitchFamily="34" charset="0"/>
              <a:buChar char="•"/>
            </a:pPr>
            <a:r>
              <a:rPr lang="it-IT" sz="1500">
                <a:solidFill>
                  <a:schemeClr val="tx1">
                    <a:lumMod val="75000"/>
                    <a:lumOff val="25000"/>
                  </a:schemeClr>
                </a:solidFill>
                <a:cs typeface="Arial"/>
              </a:rPr>
              <a:t>Inverse time delays</a:t>
            </a:r>
          </a:p>
          <a:p>
            <a:pPr marL="285750" indent="-285750">
              <a:lnSpc>
                <a:spcPct val="150000"/>
              </a:lnSpc>
              <a:buFont typeface="Arial" panose="020B0604020202020204" pitchFamily="34" charset="0"/>
              <a:buChar char="•"/>
            </a:pPr>
            <a:r>
              <a:rPr lang="it-IT" sz="1500">
                <a:solidFill>
                  <a:schemeClr val="tx1">
                    <a:lumMod val="75000"/>
                    <a:lumOff val="25000"/>
                  </a:schemeClr>
                </a:solidFill>
                <a:cs typeface="Arial"/>
              </a:rPr>
              <a:t>Trip-free features</a:t>
            </a:r>
          </a:p>
          <a:p>
            <a:pPr marL="285750" indent="-285750">
              <a:lnSpc>
                <a:spcPct val="150000"/>
              </a:lnSpc>
              <a:buFont typeface="Arial" panose="020B0604020202020204" pitchFamily="34" charset="0"/>
              <a:buChar char="•"/>
            </a:pPr>
            <a:r>
              <a:rPr lang="it-IT" sz="1500">
                <a:solidFill>
                  <a:schemeClr val="tx1">
                    <a:lumMod val="75000"/>
                    <a:lumOff val="25000"/>
                  </a:schemeClr>
                </a:solidFill>
                <a:cs typeface="Arial"/>
              </a:rPr>
              <a:t>Doesn’t change trip current over a wide temperature span</a:t>
            </a:r>
          </a:p>
          <a:p>
            <a:pPr marL="285750" indent="-285750">
              <a:lnSpc>
                <a:spcPct val="150000"/>
              </a:lnSpc>
              <a:buFont typeface="Arial" panose="020B0604020202020204" pitchFamily="34" charset="0"/>
              <a:buChar char="•"/>
            </a:pPr>
            <a:r>
              <a:rPr lang="it-IT" sz="1500">
                <a:solidFill>
                  <a:schemeClr val="tx1">
                    <a:lumMod val="75000"/>
                    <a:lumOff val="25000"/>
                  </a:schemeClr>
                </a:solidFill>
                <a:cs typeface="Arial"/>
              </a:rPr>
              <a:t>Available in either DC, 50/60Hz or 400Hz versions, and with various delays to match the protector to specific application requirements</a:t>
            </a:r>
          </a:p>
          <a:p>
            <a:pPr marL="285750" indent="-285750">
              <a:lnSpc>
                <a:spcPct val="150000"/>
              </a:lnSpc>
              <a:buFont typeface="Arial" panose="020B0604020202020204" pitchFamily="34" charset="0"/>
              <a:buChar char="•"/>
            </a:pPr>
            <a:r>
              <a:rPr lang="it-IT" sz="1500">
                <a:solidFill>
                  <a:schemeClr val="tx1">
                    <a:lumMod val="75000"/>
                    <a:lumOff val="25000"/>
                  </a:schemeClr>
                </a:solidFill>
                <a:cs typeface="Arial"/>
              </a:rPr>
              <a:t>Working temperature -40°C to +100°C</a:t>
            </a:r>
          </a:p>
          <a:p>
            <a:pPr marL="285750" indent="-285750">
              <a:lnSpc>
                <a:spcPct val="150000"/>
              </a:lnSpc>
              <a:buFont typeface="Arial" panose="020B0604020202020204" pitchFamily="34" charset="0"/>
              <a:buChar char="•"/>
            </a:pPr>
            <a:r>
              <a:rPr lang="it-IT" sz="1500">
                <a:solidFill>
                  <a:schemeClr val="tx1">
                    <a:lumMod val="75000"/>
                    <a:lumOff val="25000"/>
                  </a:schemeClr>
                </a:solidFill>
                <a:cs typeface="Arial"/>
              </a:rPr>
              <a:t>1-3 poles</a:t>
            </a:r>
          </a:p>
        </p:txBody>
      </p:sp>
      <p:sp>
        <p:nvSpPr>
          <p:cNvPr id="33" name="Title 7">
            <a:extLst>
              <a:ext uri="{FF2B5EF4-FFF2-40B4-BE49-F238E27FC236}">
                <a16:creationId xmlns:a16="http://schemas.microsoft.com/office/drawing/2014/main" id="{086822F0-2DAC-F459-1829-D850B3246E2F}"/>
              </a:ext>
            </a:extLst>
          </p:cNvPr>
          <p:cNvSpPr txBox="1">
            <a:spLocks/>
          </p:cNvSpPr>
          <p:nvPr/>
        </p:nvSpPr>
        <p:spPr>
          <a:xfrm>
            <a:off x="337820" y="679495"/>
            <a:ext cx="11516360" cy="776288"/>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2800" b="1" kern="1200" spc="-150">
                <a:solidFill>
                  <a:schemeClr val="accent1"/>
                </a:solidFill>
                <a:latin typeface="+mj-lt"/>
                <a:ea typeface="+mj-ea"/>
                <a:cs typeface="+mj-cs"/>
              </a:defRPr>
            </a:lvl1pPr>
          </a:lstStyle>
          <a:p>
            <a:r>
              <a:rPr lang="en-US" sz="2200"/>
              <a:t>Hermetic Sealed Circuit Breaker</a:t>
            </a:r>
          </a:p>
        </p:txBody>
      </p:sp>
      <p:grpSp>
        <p:nvGrpSpPr>
          <p:cNvPr id="47" name="Group 46">
            <a:extLst>
              <a:ext uri="{FF2B5EF4-FFF2-40B4-BE49-F238E27FC236}">
                <a16:creationId xmlns:a16="http://schemas.microsoft.com/office/drawing/2014/main" id="{ED9BCEB4-593B-8FA4-650B-4A321F8BC45D}"/>
              </a:ext>
            </a:extLst>
          </p:cNvPr>
          <p:cNvGrpSpPr/>
          <p:nvPr/>
        </p:nvGrpSpPr>
        <p:grpSpPr>
          <a:xfrm>
            <a:off x="8702536" y="1802704"/>
            <a:ext cx="1304843" cy="544680"/>
            <a:chOff x="8793529" y="1774964"/>
            <a:chExt cx="1313888" cy="578619"/>
          </a:xfrm>
        </p:grpSpPr>
        <p:grpSp>
          <p:nvGrpSpPr>
            <p:cNvPr id="94" name="Group 93">
              <a:extLst>
                <a:ext uri="{FF2B5EF4-FFF2-40B4-BE49-F238E27FC236}">
                  <a16:creationId xmlns:a16="http://schemas.microsoft.com/office/drawing/2014/main" id="{7AB8177B-C5D3-BA87-3B60-BDC862DABBD7}"/>
                </a:ext>
              </a:extLst>
            </p:cNvPr>
            <p:cNvGrpSpPr/>
            <p:nvPr/>
          </p:nvGrpSpPr>
          <p:grpSpPr>
            <a:xfrm>
              <a:off x="8793529" y="1774964"/>
              <a:ext cx="565863" cy="578619"/>
              <a:chOff x="8665028" y="990601"/>
              <a:chExt cx="1524000" cy="1447800"/>
            </a:xfrm>
            <a:effectLst/>
          </p:grpSpPr>
          <p:pic>
            <p:nvPicPr>
              <p:cNvPr id="96" name="Picture 2" descr="http://cache3.asset-cache.net/xc/537456211.jpg?v=2&amp;c=IWSAsset&amp;k=2&amp;d=7DH2Cd3Sxte3XoJ88W8OMd6CZLo4BogvAZc0wjEmPBYEJNV3gQ-pDOZgufWvl0rT0">
                <a:extLst>
                  <a:ext uri="{FF2B5EF4-FFF2-40B4-BE49-F238E27FC236}">
                    <a16:creationId xmlns:a16="http://schemas.microsoft.com/office/drawing/2014/main" id="{A86D5BDD-E5B4-28D4-1573-9C5296188936}"/>
                  </a:ext>
                </a:extLst>
              </p:cNvPr>
              <p:cNvPicPr>
                <a:picLocks noChangeAspect="1" noChangeArrowheads="1"/>
              </p:cNvPicPr>
              <p:nvPr/>
            </p:nvPicPr>
            <p:blipFill rotWithShape="1">
              <a:blip r:embed="rId6" cstate="screen">
                <a:clrChange>
                  <a:clrFrom>
                    <a:srgbClr val="FFFFFF"/>
                  </a:clrFrom>
                  <a:clrTo>
                    <a:srgbClr val="FFFFFF">
                      <a:alpha val="0"/>
                    </a:srgbClr>
                  </a:clrTo>
                </a:clrChange>
                <a:duotone>
                  <a:prstClr val="black"/>
                  <a:schemeClr val="tx1">
                    <a:lumMod val="75000"/>
                    <a:lumOff val="25000"/>
                    <a:tint val="45000"/>
                    <a:satMod val="400000"/>
                  </a:schemeClr>
                </a:duotone>
                <a:extLst>
                  <a:ext uri="{28A0092B-C50C-407E-A947-70E740481C1C}">
                    <a14:useLocalDpi xmlns:a14="http://schemas.microsoft.com/office/drawing/2010/main" val="0"/>
                  </a:ext>
                </a:extLst>
              </a:blip>
              <a:srcRect/>
              <a:stretch/>
            </p:blipFill>
            <p:spPr bwMode="auto">
              <a:xfrm>
                <a:off x="8888487" y="1219200"/>
                <a:ext cx="1175657" cy="833215"/>
              </a:xfrm>
              <a:prstGeom prst="rect">
                <a:avLst/>
              </a:prstGeom>
              <a:noFill/>
              <a:extLst>
                <a:ext uri="{909E8E84-426E-40DD-AFC4-6F175D3DCCD1}">
                  <a14:hiddenFill xmlns:a14="http://schemas.microsoft.com/office/drawing/2010/main">
                    <a:solidFill>
                      <a:srgbClr val="FFFFFF"/>
                    </a:solidFill>
                  </a14:hiddenFill>
                </a:ext>
              </a:extLst>
            </p:spPr>
          </p:pic>
          <p:sp>
            <p:nvSpPr>
              <p:cNvPr id="97" name="Oval 96">
                <a:extLst>
                  <a:ext uri="{FF2B5EF4-FFF2-40B4-BE49-F238E27FC236}">
                    <a16:creationId xmlns:a16="http://schemas.microsoft.com/office/drawing/2014/main" id="{A2C734E4-888A-84E5-5011-34FEC0EC3B8E}"/>
                  </a:ext>
                </a:extLst>
              </p:cNvPr>
              <p:cNvSpPr/>
              <p:nvPr/>
            </p:nvSpPr>
            <p:spPr>
              <a:xfrm>
                <a:off x="8665028" y="990601"/>
                <a:ext cx="1524000" cy="144780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grpSp>
        <p:sp>
          <p:nvSpPr>
            <p:cNvPr id="95" name="TextBox 94">
              <a:extLst>
                <a:ext uri="{FF2B5EF4-FFF2-40B4-BE49-F238E27FC236}">
                  <a16:creationId xmlns:a16="http://schemas.microsoft.com/office/drawing/2014/main" id="{FBE94ADD-B2F3-A25A-CD98-511F1ECE4FC3}"/>
                </a:ext>
              </a:extLst>
            </p:cNvPr>
            <p:cNvSpPr txBox="1"/>
            <p:nvPr/>
          </p:nvSpPr>
          <p:spPr>
            <a:xfrm>
              <a:off x="9442363" y="1901694"/>
              <a:ext cx="665054" cy="323165"/>
            </a:xfrm>
            <a:prstGeom prst="rect">
              <a:avLst/>
            </a:prstGeom>
            <a:noFill/>
          </p:spPr>
          <p:txBody>
            <a:bodyPr wrap="none" rtlCol="0">
              <a:spAutoFit/>
            </a:bodyPr>
            <a:lstStyle/>
            <a:p>
              <a:r>
                <a:rPr lang="en-US" sz="1500"/>
                <a:t>MBTs</a:t>
              </a:r>
            </a:p>
          </p:txBody>
        </p:sp>
      </p:grpSp>
      <p:grpSp>
        <p:nvGrpSpPr>
          <p:cNvPr id="48" name="Group 47">
            <a:extLst>
              <a:ext uri="{FF2B5EF4-FFF2-40B4-BE49-F238E27FC236}">
                <a16:creationId xmlns:a16="http://schemas.microsoft.com/office/drawing/2014/main" id="{39B3C81C-4085-CD6C-9CE0-7A44EC74E0F8}"/>
              </a:ext>
            </a:extLst>
          </p:cNvPr>
          <p:cNvGrpSpPr/>
          <p:nvPr/>
        </p:nvGrpSpPr>
        <p:grpSpPr>
          <a:xfrm>
            <a:off x="8708666" y="2503176"/>
            <a:ext cx="2873679" cy="544680"/>
            <a:chOff x="8799702" y="2472912"/>
            <a:chExt cx="2893598" cy="578619"/>
          </a:xfrm>
        </p:grpSpPr>
        <p:sp>
          <p:nvSpPr>
            <p:cNvPr id="91" name="Oval 90">
              <a:extLst>
                <a:ext uri="{FF2B5EF4-FFF2-40B4-BE49-F238E27FC236}">
                  <a16:creationId xmlns:a16="http://schemas.microsoft.com/office/drawing/2014/main" id="{A6135145-62BF-AF43-E657-0DEBE8C0D7DB}"/>
                </a:ext>
              </a:extLst>
            </p:cNvPr>
            <p:cNvSpPr/>
            <p:nvPr/>
          </p:nvSpPr>
          <p:spPr>
            <a:xfrm>
              <a:off x="8799702" y="2472912"/>
              <a:ext cx="565863" cy="578619"/>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pic>
          <p:nvPicPr>
            <p:cNvPr id="92" name="Picture 91">
              <a:extLst>
                <a:ext uri="{FF2B5EF4-FFF2-40B4-BE49-F238E27FC236}">
                  <a16:creationId xmlns:a16="http://schemas.microsoft.com/office/drawing/2014/main" id="{2FAFEBCD-8768-3778-4759-7C35A7D4512F}"/>
                </a:ext>
              </a:extLst>
            </p:cNvPr>
            <p:cNvPicPr>
              <a:picLocks noChangeAspect="1"/>
            </p:cNvPicPr>
            <p:nvPr/>
          </p:nvPicPr>
          <p:blipFill rotWithShape="1">
            <a:blip r:embed="rId7" cstate="screen">
              <a:grayscl/>
              <a:extLst>
                <a:ext uri="{28A0092B-C50C-407E-A947-70E740481C1C}">
                  <a14:useLocalDpi xmlns:a14="http://schemas.microsoft.com/office/drawing/2010/main" val="0"/>
                </a:ext>
              </a:extLst>
            </a:blip>
            <a:srcRect/>
            <a:stretch/>
          </p:blipFill>
          <p:spPr>
            <a:xfrm>
              <a:off x="8897173" y="2584632"/>
              <a:ext cx="373053" cy="381880"/>
            </a:xfrm>
            <a:prstGeom prst="rect">
              <a:avLst/>
            </a:prstGeom>
          </p:spPr>
        </p:pic>
        <p:sp>
          <p:nvSpPr>
            <p:cNvPr id="93" name="TextBox 92">
              <a:extLst>
                <a:ext uri="{FF2B5EF4-FFF2-40B4-BE49-F238E27FC236}">
                  <a16:creationId xmlns:a16="http://schemas.microsoft.com/office/drawing/2014/main" id="{F706076A-09AB-C9F7-4D4D-EB4BFEFB3F95}"/>
                </a:ext>
              </a:extLst>
            </p:cNvPr>
            <p:cNvSpPr txBox="1"/>
            <p:nvPr/>
          </p:nvSpPr>
          <p:spPr>
            <a:xfrm>
              <a:off x="9442363" y="2608780"/>
              <a:ext cx="2250937" cy="323165"/>
            </a:xfrm>
            <a:prstGeom prst="rect">
              <a:avLst/>
            </a:prstGeom>
            <a:noFill/>
          </p:spPr>
          <p:txBody>
            <a:bodyPr wrap="none" rtlCol="0">
              <a:spAutoFit/>
            </a:bodyPr>
            <a:lstStyle/>
            <a:p>
              <a:r>
                <a:rPr lang="en-US" sz="1500"/>
                <a:t>Drones Ground Stations</a:t>
              </a:r>
            </a:p>
          </p:txBody>
        </p:sp>
      </p:grpSp>
      <p:grpSp>
        <p:nvGrpSpPr>
          <p:cNvPr id="53" name="Group 52">
            <a:extLst>
              <a:ext uri="{FF2B5EF4-FFF2-40B4-BE49-F238E27FC236}">
                <a16:creationId xmlns:a16="http://schemas.microsoft.com/office/drawing/2014/main" id="{93A7D97C-A4F3-BD3D-8773-8A4EFE933AB0}"/>
              </a:ext>
            </a:extLst>
          </p:cNvPr>
          <p:cNvGrpSpPr/>
          <p:nvPr/>
        </p:nvGrpSpPr>
        <p:grpSpPr>
          <a:xfrm>
            <a:off x="8699648" y="3211707"/>
            <a:ext cx="3404862" cy="544680"/>
            <a:chOff x="8790622" y="3289676"/>
            <a:chExt cx="3428463" cy="578619"/>
          </a:xfrm>
        </p:grpSpPr>
        <p:sp>
          <p:nvSpPr>
            <p:cNvPr id="88" name="Oval 87">
              <a:extLst>
                <a:ext uri="{FF2B5EF4-FFF2-40B4-BE49-F238E27FC236}">
                  <a16:creationId xmlns:a16="http://schemas.microsoft.com/office/drawing/2014/main" id="{FD4D277C-0437-8435-7A05-964FF5043C2F}"/>
                </a:ext>
              </a:extLst>
            </p:cNvPr>
            <p:cNvSpPr/>
            <p:nvPr/>
          </p:nvSpPr>
          <p:spPr>
            <a:xfrm>
              <a:off x="8790622" y="3289676"/>
              <a:ext cx="565863" cy="578619"/>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pic>
          <p:nvPicPr>
            <p:cNvPr id="89" name="Picture 88">
              <a:extLst>
                <a:ext uri="{FF2B5EF4-FFF2-40B4-BE49-F238E27FC236}">
                  <a16:creationId xmlns:a16="http://schemas.microsoft.com/office/drawing/2014/main" id="{45A7E5B7-A9F4-ABDD-DD17-5B261CAE01A2}"/>
                </a:ext>
              </a:extLst>
            </p:cNvPr>
            <p:cNvPicPr>
              <a:picLocks noChangeAspect="1"/>
            </p:cNvPicPr>
            <p:nvPr/>
          </p:nvPicPr>
          <p:blipFill>
            <a:blip r:embed="rId8" cstate="print">
              <a:clrChange>
                <a:clrFrom>
                  <a:srgbClr val="FFFFFF"/>
                </a:clrFrom>
                <a:clrTo>
                  <a:srgbClr val="FFFFFF">
                    <a:alpha val="0"/>
                  </a:srgbClr>
                </a:clrTo>
              </a:clrChange>
              <a:duotone>
                <a:prstClr val="black"/>
                <a:schemeClr val="tx2">
                  <a:tint val="45000"/>
                  <a:satMod val="400000"/>
                </a:schemeClr>
              </a:duotone>
              <a:alphaModFix amt="70000"/>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flipH="1">
              <a:off x="8861129" y="3333785"/>
              <a:ext cx="443011" cy="470904"/>
            </a:xfrm>
            <a:prstGeom prst="rect">
              <a:avLst/>
            </a:prstGeom>
          </p:spPr>
        </p:pic>
        <p:sp>
          <p:nvSpPr>
            <p:cNvPr id="90" name="TextBox 89">
              <a:extLst>
                <a:ext uri="{FF2B5EF4-FFF2-40B4-BE49-F238E27FC236}">
                  <a16:creationId xmlns:a16="http://schemas.microsoft.com/office/drawing/2014/main" id="{EB2617C5-B6A6-CA85-2B05-FA82F08FCFB3}"/>
                </a:ext>
              </a:extLst>
            </p:cNvPr>
            <p:cNvSpPr txBox="1"/>
            <p:nvPr/>
          </p:nvSpPr>
          <p:spPr>
            <a:xfrm>
              <a:off x="9442363" y="3415348"/>
              <a:ext cx="2776722" cy="323165"/>
            </a:xfrm>
            <a:prstGeom prst="rect">
              <a:avLst/>
            </a:prstGeom>
            <a:noFill/>
          </p:spPr>
          <p:txBody>
            <a:bodyPr wrap="none" rtlCol="0">
              <a:spAutoFit/>
            </a:bodyPr>
            <a:lstStyle/>
            <a:p>
              <a:r>
                <a:rPr lang="en-US" sz="1500"/>
                <a:t>Aerospace Ground Equipment</a:t>
              </a:r>
            </a:p>
          </p:txBody>
        </p:sp>
      </p:grpSp>
      <p:grpSp>
        <p:nvGrpSpPr>
          <p:cNvPr id="55" name="Group 54">
            <a:extLst>
              <a:ext uri="{FF2B5EF4-FFF2-40B4-BE49-F238E27FC236}">
                <a16:creationId xmlns:a16="http://schemas.microsoft.com/office/drawing/2014/main" id="{7D7AF4DB-0C0C-5E5B-D920-B239C0E999DB}"/>
              </a:ext>
            </a:extLst>
          </p:cNvPr>
          <p:cNvGrpSpPr/>
          <p:nvPr/>
        </p:nvGrpSpPr>
        <p:grpSpPr>
          <a:xfrm>
            <a:off x="8708666" y="3914772"/>
            <a:ext cx="2919886" cy="544680"/>
            <a:chOff x="8790621" y="4054462"/>
            <a:chExt cx="2940125" cy="578619"/>
          </a:xfrm>
        </p:grpSpPr>
        <p:grpSp>
          <p:nvGrpSpPr>
            <p:cNvPr id="84" name="Group 83">
              <a:extLst>
                <a:ext uri="{FF2B5EF4-FFF2-40B4-BE49-F238E27FC236}">
                  <a16:creationId xmlns:a16="http://schemas.microsoft.com/office/drawing/2014/main" id="{68266068-765C-E1B6-902A-EA3DAC42DFE2}"/>
                </a:ext>
              </a:extLst>
            </p:cNvPr>
            <p:cNvGrpSpPr/>
            <p:nvPr/>
          </p:nvGrpSpPr>
          <p:grpSpPr>
            <a:xfrm>
              <a:off x="8790621" y="4054462"/>
              <a:ext cx="565863" cy="578619"/>
              <a:chOff x="319800" y="5136381"/>
              <a:chExt cx="1143000" cy="1112019"/>
            </a:xfrm>
            <a:effectLst/>
          </p:grpSpPr>
          <p:sp>
            <p:nvSpPr>
              <p:cNvPr id="86" name="Oval 85">
                <a:extLst>
                  <a:ext uri="{FF2B5EF4-FFF2-40B4-BE49-F238E27FC236}">
                    <a16:creationId xmlns:a16="http://schemas.microsoft.com/office/drawing/2014/main" id="{F19A9C28-7A3C-E313-182A-3B53A2324578}"/>
                  </a:ext>
                </a:extLst>
              </p:cNvPr>
              <p:cNvSpPr/>
              <p:nvPr/>
            </p:nvSpPr>
            <p:spPr>
              <a:xfrm>
                <a:off x="319800" y="5136381"/>
                <a:ext cx="1143000" cy="1112019"/>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pic>
            <p:nvPicPr>
              <p:cNvPr id="87" name="Picture 10" descr="Risultati immagini per satellite antenna icon">
                <a:extLst>
                  <a:ext uri="{FF2B5EF4-FFF2-40B4-BE49-F238E27FC236}">
                    <a16:creationId xmlns:a16="http://schemas.microsoft.com/office/drawing/2014/main" id="{A65C2B3B-2B45-EEE9-A415-AD709ED32949}"/>
                  </a:ext>
                </a:extLst>
              </p:cNvPr>
              <p:cNvPicPr>
                <a:picLocks noChangeAspect="1" noChangeArrowheads="1"/>
              </p:cNvPicPr>
              <p:nvPr/>
            </p:nvPicPr>
            <p:blipFill rotWithShape="1">
              <a:blip r:embed="rId10" cstate="print">
                <a:duotone>
                  <a:prstClr val="black"/>
                  <a:schemeClr val="tx1">
                    <a:lumMod val="75000"/>
                    <a:lumOff val="25000"/>
                    <a:tint val="45000"/>
                    <a:satMod val="400000"/>
                  </a:schemeClr>
                </a:duotone>
                <a:extLst>
                  <a:ext uri="{28A0092B-C50C-407E-A947-70E740481C1C}">
                    <a14:useLocalDpi xmlns:a14="http://schemas.microsoft.com/office/drawing/2010/main" val="0"/>
                  </a:ext>
                </a:extLst>
              </a:blip>
              <a:srcRect l="30691" t="-351" r="26509" b="4192"/>
              <a:stretch/>
            </p:blipFill>
            <p:spPr bwMode="auto">
              <a:xfrm>
                <a:off x="628600" y="5359660"/>
                <a:ext cx="605600" cy="660140"/>
              </a:xfrm>
              <a:prstGeom prst="rect">
                <a:avLst/>
              </a:prstGeom>
              <a:noFill/>
              <a:extLst>
                <a:ext uri="{909E8E84-426E-40DD-AFC4-6F175D3DCCD1}">
                  <a14:hiddenFill xmlns:a14="http://schemas.microsoft.com/office/drawing/2010/main">
                    <a:solidFill>
                      <a:srgbClr val="FFFFFF"/>
                    </a:solidFill>
                  </a14:hiddenFill>
                </a:ext>
              </a:extLst>
            </p:spPr>
          </p:pic>
        </p:grpSp>
        <p:sp>
          <p:nvSpPr>
            <p:cNvPr id="85" name="TextBox 84">
              <a:extLst>
                <a:ext uri="{FF2B5EF4-FFF2-40B4-BE49-F238E27FC236}">
                  <a16:creationId xmlns:a16="http://schemas.microsoft.com/office/drawing/2014/main" id="{802C6349-A786-BA30-9D53-2A9763A8FA3B}"/>
                </a:ext>
              </a:extLst>
            </p:cNvPr>
            <p:cNvSpPr txBox="1"/>
            <p:nvPr/>
          </p:nvSpPr>
          <p:spPr>
            <a:xfrm>
              <a:off x="9442363" y="4187675"/>
              <a:ext cx="2288383" cy="323165"/>
            </a:xfrm>
            <a:prstGeom prst="rect">
              <a:avLst/>
            </a:prstGeom>
            <a:noFill/>
          </p:spPr>
          <p:txBody>
            <a:bodyPr wrap="none" rtlCol="0">
              <a:spAutoFit/>
            </a:bodyPr>
            <a:lstStyle/>
            <a:p>
              <a:r>
                <a:rPr lang="en-US" sz="1500"/>
                <a:t>Radios, C4I, EW, SIGNT</a:t>
              </a:r>
            </a:p>
          </p:txBody>
        </p:sp>
      </p:grpSp>
      <p:grpSp>
        <p:nvGrpSpPr>
          <p:cNvPr id="57" name="Group 56">
            <a:extLst>
              <a:ext uri="{FF2B5EF4-FFF2-40B4-BE49-F238E27FC236}">
                <a16:creationId xmlns:a16="http://schemas.microsoft.com/office/drawing/2014/main" id="{41A25244-FD2B-0974-7F2B-3638998F230E}"/>
              </a:ext>
            </a:extLst>
          </p:cNvPr>
          <p:cNvGrpSpPr/>
          <p:nvPr/>
        </p:nvGrpSpPr>
        <p:grpSpPr>
          <a:xfrm>
            <a:off x="8708666" y="4612651"/>
            <a:ext cx="2212686" cy="544680"/>
            <a:chOff x="8811829" y="4779482"/>
            <a:chExt cx="2228023" cy="578619"/>
          </a:xfrm>
        </p:grpSpPr>
        <p:grpSp>
          <p:nvGrpSpPr>
            <p:cNvPr id="80" name="Group 79">
              <a:extLst>
                <a:ext uri="{FF2B5EF4-FFF2-40B4-BE49-F238E27FC236}">
                  <a16:creationId xmlns:a16="http://schemas.microsoft.com/office/drawing/2014/main" id="{8856CA9D-700E-2EBF-5713-8D65E050D443}"/>
                </a:ext>
              </a:extLst>
            </p:cNvPr>
            <p:cNvGrpSpPr/>
            <p:nvPr/>
          </p:nvGrpSpPr>
          <p:grpSpPr>
            <a:xfrm>
              <a:off x="8811829" y="4779482"/>
              <a:ext cx="565863" cy="578619"/>
              <a:chOff x="2275113" y="925116"/>
              <a:chExt cx="1524000" cy="1447800"/>
            </a:xfrm>
            <a:effectLst/>
          </p:grpSpPr>
          <p:pic>
            <p:nvPicPr>
              <p:cNvPr id="82" name="Picture 2" descr="http://cache3.asset-cache.net/xc/537456211.jpg?v=2&amp;c=IWSAsset&amp;k=2&amp;d=7DH2Cd3Sxte3XoJ88W8OMd6CZLo4BogvAZc0wjEmPBYEJNV3gQ-pDOZgufWvl0rT0">
                <a:extLst>
                  <a:ext uri="{FF2B5EF4-FFF2-40B4-BE49-F238E27FC236}">
                    <a16:creationId xmlns:a16="http://schemas.microsoft.com/office/drawing/2014/main" id="{7C23C13E-13B1-B24F-1888-778420FB01EE}"/>
                  </a:ext>
                </a:extLst>
              </p:cNvPr>
              <p:cNvPicPr>
                <a:picLocks noChangeAspect="1" noChangeArrowheads="1"/>
              </p:cNvPicPr>
              <p:nvPr/>
            </p:nvPicPr>
            <p:blipFill rotWithShape="1">
              <a:blip r:embed="rId11" cstate="screen">
                <a:clrChange>
                  <a:clrFrom>
                    <a:srgbClr val="FFFFFF"/>
                  </a:clrFrom>
                  <a:clrTo>
                    <a:srgbClr val="FFFFFF">
                      <a:alpha val="0"/>
                    </a:srgbClr>
                  </a:clrTo>
                </a:clrChange>
                <a:duotone>
                  <a:prstClr val="black"/>
                  <a:schemeClr val="tx1">
                    <a:lumMod val="75000"/>
                    <a:lumOff val="25000"/>
                    <a:tint val="45000"/>
                    <a:satMod val="400000"/>
                  </a:schemeClr>
                </a:duotone>
                <a:extLst>
                  <a:ext uri="{28A0092B-C50C-407E-A947-70E740481C1C}">
                    <a14:useLocalDpi xmlns:a14="http://schemas.microsoft.com/office/drawing/2010/main" val="0"/>
                  </a:ext>
                </a:extLst>
              </a:blip>
              <a:srcRect/>
              <a:stretch/>
            </p:blipFill>
            <p:spPr bwMode="auto">
              <a:xfrm>
                <a:off x="2421027" y="1206975"/>
                <a:ext cx="1341041" cy="782272"/>
              </a:xfrm>
              <a:prstGeom prst="rect">
                <a:avLst/>
              </a:prstGeom>
              <a:noFill/>
              <a:extLst>
                <a:ext uri="{909E8E84-426E-40DD-AFC4-6F175D3DCCD1}">
                  <a14:hiddenFill xmlns:a14="http://schemas.microsoft.com/office/drawing/2010/main">
                    <a:solidFill>
                      <a:srgbClr val="FFFFFF"/>
                    </a:solidFill>
                  </a14:hiddenFill>
                </a:ext>
              </a:extLst>
            </p:spPr>
          </p:pic>
          <p:sp>
            <p:nvSpPr>
              <p:cNvPr id="83" name="Oval 82">
                <a:extLst>
                  <a:ext uri="{FF2B5EF4-FFF2-40B4-BE49-F238E27FC236}">
                    <a16:creationId xmlns:a16="http://schemas.microsoft.com/office/drawing/2014/main" id="{DCB0E70A-5015-35E3-1810-9390A2DF0C4B}"/>
                  </a:ext>
                </a:extLst>
              </p:cNvPr>
              <p:cNvSpPr/>
              <p:nvPr/>
            </p:nvSpPr>
            <p:spPr>
              <a:xfrm>
                <a:off x="2275113" y="925116"/>
                <a:ext cx="1524000" cy="144780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grpSp>
        <p:sp>
          <p:nvSpPr>
            <p:cNvPr id="81" name="TextBox 80">
              <a:extLst>
                <a:ext uri="{FF2B5EF4-FFF2-40B4-BE49-F238E27FC236}">
                  <a16:creationId xmlns:a16="http://schemas.microsoft.com/office/drawing/2014/main" id="{7D496024-30B3-9F49-BB6E-2EBC29F85489}"/>
                </a:ext>
              </a:extLst>
            </p:cNvPr>
            <p:cNvSpPr txBox="1"/>
            <p:nvPr/>
          </p:nvSpPr>
          <p:spPr>
            <a:xfrm>
              <a:off x="9442363" y="4914902"/>
              <a:ext cx="1597489" cy="323165"/>
            </a:xfrm>
            <a:prstGeom prst="rect">
              <a:avLst/>
            </a:prstGeom>
            <a:noFill/>
          </p:spPr>
          <p:txBody>
            <a:bodyPr wrap="none" rtlCol="0">
              <a:spAutoFit/>
            </a:bodyPr>
            <a:lstStyle/>
            <a:p>
              <a:r>
                <a:rPr lang="en-US" sz="1500"/>
                <a:t>Infantry Vehicles</a:t>
              </a:r>
            </a:p>
          </p:txBody>
        </p:sp>
      </p:grpSp>
      <p:sp>
        <p:nvSpPr>
          <p:cNvPr id="104" name="Rectangle 103">
            <a:extLst>
              <a:ext uri="{FF2B5EF4-FFF2-40B4-BE49-F238E27FC236}">
                <a16:creationId xmlns:a16="http://schemas.microsoft.com/office/drawing/2014/main" id="{A70FC059-5B27-05A1-B353-2124B263081D}"/>
              </a:ext>
            </a:extLst>
          </p:cNvPr>
          <p:cNvSpPr/>
          <p:nvPr/>
        </p:nvSpPr>
        <p:spPr>
          <a:xfrm>
            <a:off x="2682326" y="6535937"/>
            <a:ext cx="6652534" cy="276999"/>
          </a:xfrm>
          <a:prstGeom prst="rect">
            <a:avLst/>
          </a:prstGeom>
        </p:spPr>
        <p:txBody>
          <a:bodyPr wrap="square">
            <a:spAutoFit/>
          </a:bodyPr>
          <a:lstStyle/>
          <a:p>
            <a:r>
              <a:rPr lang="en-US" sz="1200">
                <a:latin typeface="+mj-lt"/>
                <a:hlinkClick r:id="rId12"/>
              </a:rPr>
              <a:t>Datasheet</a:t>
            </a:r>
            <a:r>
              <a:rPr lang="en-US" sz="1200">
                <a:latin typeface="+mj-lt"/>
              </a:rPr>
              <a:t> </a:t>
            </a:r>
          </a:p>
        </p:txBody>
      </p:sp>
    </p:spTree>
    <p:extLst>
      <p:ext uri="{BB962C8B-B14F-4D97-AF65-F5344CB8AC3E}">
        <p14:creationId xmlns:p14="http://schemas.microsoft.com/office/powerpoint/2010/main" val="543436507"/>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BFDB5-092E-D711-0528-627A83F19467}"/>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FFEDCA1D-D2BF-9940-9A27-D0A90679D1E0}"/>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6" name="think-cell data - do not delete" hidden="1">
                        <a:extLst>
                          <a:ext uri="{FF2B5EF4-FFF2-40B4-BE49-F238E27FC236}">
                            <a16:creationId xmlns:a16="http://schemas.microsoft.com/office/drawing/2014/main" id="{FFEDCA1D-D2BF-9940-9A27-D0A90679D1E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65" name="Group 64">
            <a:extLst>
              <a:ext uri="{FF2B5EF4-FFF2-40B4-BE49-F238E27FC236}">
                <a16:creationId xmlns:a16="http://schemas.microsoft.com/office/drawing/2014/main" id="{EE6EE3FB-4B9C-BB39-B8C2-6C5D3306995A}"/>
              </a:ext>
            </a:extLst>
          </p:cNvPr>
          <p:cNvGrpSpPr/>
          <p:nvPr/>
        </p:nvGrpSpPr>
        <p:grpSpPr>
          <a:xfrm>
            <a:off x="250077" y="2035189"/>
            <a:ext cx="2628900" cy="2550842"/>
            <a:chOff x="250077" y="2035189"/>
            <a:chExt cx="2628900" cy="2550842"/>
          </a:xfrm>
        </p:grpSpPr>
        <p:pic>
          <p:nvPicPr>
            <p:cNvPr id="2" name="Picture 2" descr="Risultati immagini per IALN airpax">
              <a:extLst>
                <a:ext uri="{FF2B5EF4-FFF2-40B4-BE49-F238E27FC236}">
                  <a16:creationId xmlns:a16="http://schemas.microsoft.com/office/drawing/2014/main" id="{7B925793-14EF-0D3D-1FDF-AD9E89D588D4}"/>
                </a:ext>
              </a:extLst>
            </p:cNvPr>
            <p:cNvPicPr>
              <a:picLocks noChangeAspect="1" noChangeArrowheads="1"/>
            </p:cNvPicPr>
            <p:nvPr/>
          </p:nvPicPr>
          <p:blipFill rotWithShape="1">
            <a:blip r:embed="rId6" cstate="screen">
              <a:extLst>
                <a:ext uri="{28A0092B-C50C-407E-A947-70E740481C1C}">
                  <a14:useLocalDpi xmlns:a14="http://schemas.microsoft.com/office/drawing/2010/main" val="0"/>
                </a:ext>
              </a:extLst>
            </a:blip>
            <a:srcRect/>
            <a:stretch/>
          </p:blipFill>
          <p:spPr bwMode="auto">
            <a:xfrm>
              <a:off x="685282" y="2399917"/>
              <a:ext cx="2016288" cy="1818994"/>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a:extLst>
                <a:ext uri="{FF2B5EF4-FFF2-40B4-BE49-F238E27FC236}">
                  <a16:creationId xmlns:a16="http://schemas.microsoft.com/office/drawing/2014/main" id="{100473E8-87B2-06E8-1572-11D27052120D}"/>
                </a:ext>
              </a:extLst>
            </p:cNvPr>
            <p:cNvSpPr/>
            <p:nvPr/>
          </p:nvSpPr>
          <p:spPr>
            <a:xfrm>
              <a:off x="250077" y="2035189"/>
              <a:ext cx="2628900" cy="2550842"/>
            </a:xfrm>
            <a:prstGeom prst="ellipse">
              <a:avLst/>
            </a:prstGeom>
            <a:noFill/>
            <a:ln w="130175">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6" name="TextBox 55">
            <a:extLst>
              <a:ext uri="{FF2B5EF4-FFF2-40B4-BE49-F238E27FC236}">
                <a16:creationId xmlns:a16="http://schemas.microsoft.com/office/drawing/2014/main" id="{B5BA23EC-B35B-D932-E6E7-4DF8AC43987C}"/>
              </a:ext>
            </a:extLst>
          </p:cNvPr>
          <p:cNvSpPr txBox="1"/>
          <p:nvPr/>
        </p:nvSpPr>
        <p:spPr>
          <a:xfrm>
            <a:off x="8912317" y="459224"/>
            <a:ext cx="3020894" cy="400110"/>
          </a:xfrm>
          <a:prstGeom prst="rect">
            <a:avLst/>
          </a:prstGeom>
          <a:noFill/>
        </p:spPr>
        <p:txBody>
          <a:bodyPr wrap="square" rtlCol="0">
            <a:spAutoFit/>
          </a:bodyPr>
          <a:lstStyle/>
          <a:p>
            <a:pPr algn="ctr"/>
            <a:r>
              <a:rPr lang="it-IT" sz="2000" b="1">
                <a:solidFill>
                  <a:schemeClr val="accent1"/>
                </a:solidFill>
                <a:latin typeface="+mn-lt"/>
              </a:rPr>
              <a:t>Typical Applications</a:t>
            </a:r>
            <a:endParaRPr lang="en-US" sz="2000" b="1">
              <a:solidFill>
                <a:schemeClr val="accent1"/>
              </a:solidFill>
              <a:latin typeface="+mn-lt"/>
            </a:endParaRPr>
          </a:p>
        </p:txBody>
      </p:sp>
      <p:sp>
        <p:nvSpPr>
          <p:cNvPr id="8" name="Title 7">
            <a:extLst>
              <a:ext uri="{FF2B5EF4-FFF2-40B4-BE49-F238E27FC236}">
                <a16:creationId xmlns:a16="http://schemas.microsoft.com/office/drawing/2014/main" id="{9620F0AD-998E-9727-180C-AF041F945C8D}"/>
              </a:ext>
            </a:extLst>
          </p:cNvPr>
          <p:cNvSpPr>
            <a:spLocks noGrp="1"/>
          </p:cNvSpPr>
          <p:nvPr>
            <p:ph type="title"/>
          </p:nvPr>
        </p:nvSpPr>
        <p:spPr/>
        <p:txBody>
          <a:bodyPr vert="horz"/>
          <a:lstStyle/>
          <a:p>
            <a:r>
              <a:rPr lang="en-US"/>
              <a:t>IALN/IULN/M55629 (214 Series)</a:t>
            </a:r>
          </a:p>
        </p:txBody>
      </p:sp>
      <p:sp>
        <p:nvSpPr>
          <p:cNvPr id="5" name="TextBox 4">
            <a:extLst>
              <a:ext uri="{FF2B5EF4-FFF2-40B4-BE49-F238E27FC236}">
                <a16:creationId xmlns:a16="http://schemas.microsoft.com/office/drawing/2014/main" id="{2164B546-20F3-623A-1937-3439EB309779}"/>
              </a:ext>
            </a:extLst>
          </p:cNvPr>
          <p:cNvSpPr txBox="1"/>
          <p:nvPr/>
        </p:nvSpPr>
        <p:spPr>
          <a:xfrm>
            <a:off x="4585553" y="1193322"/>
            <a:ext cx="3020894" cy="400110"/>
          </a:xfrm>
          <a:prstGeom prst="rect">
            <a:avLst/>
          </a:prstGeom>
          <a:noFill/>
        </p:spPr>
        <p:txBody>
          <a:bodyPr wrap="square" rtlCol="0">
            <a:spAutoFit/>
          </a:bodyPr>
          <a:lstStyle/>
          <a:p>
            <a:pPr algn="ctr"/>
            <a:r>
              <a:rPr lang="it-IT" sz="2000" b="1">
                <a:solidFill>
                  <a:schemeClr val="accent1"/>
                </a:solidFill>
              </a:rPr>
              <a:t>Product Features</a:t>
            </a:r>
            <a:endParaRPr lang="en-US" sz="2000" b="1">
              <a:solidFill>
                <a:schemeClr val="accent1"/>
              </a:solidFill>
              <a:latin typeface="+mn-lt"/>
            </a:endParaRPr>
          </a:p>
        </p:txBody>
      </p:sp>
      <p:sp>
        <p:nvSpPr>
          <p:cNvPr id="9" name="TextBox 8">
            <a:extLst>
              <a:ext uri="{FF2B5EF4-FFF2-40B4-BE49-F238E27FC236}">
                <a16:creationId xmlns:a16="http://schemas.microsoft.com/office/drawing/2014/main" id="{08851798-C62E-017E-289B-78375C16C7D1}"/>
              </a:ext>
            </a:extLst>
          </p:cNvPr>
          <p:cNvSpPr txBox="1"/>
          <p:nvPr/>
        </p:nvSpPr>
        <p:spPr>
          <a:xfrm>
            <a:off x="3687875" y="1688140"/>
            <a:ext cx="4398592" cy="1780809"/>
          </a:xfrm>
          <a:prstGeom prst="rect">
            <a:avLst/>
          </a:prstGeom>
          <a:noFill/>
        </p:spPr>
        <p:txBody>
          <a:bodyPr wrap="square" lIns="91440" tIns="45720" rIns="91440" bIns="45720" rtlCol="0" anchor="t">
            <a:spAutoFit/>
          </a:bodyPr>
          <a:lstStyle/>
          <a:p>
            <a:pPr marL="285750" indent="-285750">
              <a:lnSpc>
                <a:spcPct val="150000"/>
              </a:lnSpc>
              <a:buFont typeface="Arial" panose="020B0604020202020204" pitchFamily="34" charset="0"/>
              <a:buChar char="•"/>
            </a:pPr>
            <a:r>
              <a:rPr lang="en-US" sz="1500">
                <a:solidFill>
                  <a:schemeClr val="tx1">
                    <a:lumMod val="75000"/>
                    <a:lumOff val="25000"/>
                  </a:schemeClr>
                </a:solidFill>
                <a:latin typeface="+mn-lt"/>
                <a:cs typeface="Arial"/>
              </a:rPr>
              <a:t>0.2A to 100A; up to 125Vdc or 277Vac per pole</a:t>
            </a:r>
          </a:p>
          <a:p>
            <a:pPr marL="285750" indent="-285750">
              <a:lnSpc>
                <a:spcPct val="150000"/>
              </a:lnSpc>
              <a:buFont typeface="Arial" panose="020B0604020202020204" pitchFamily="34" charset="0"/>
              <a:buChar char="•"/>
            </a:pPr>
            <a:r>
              <a:rPr lang="it-IT" sz="1500">
                <a:solidFill>
                  <a:schemeClr val="tx1">
                    <a:lumMod val="75000"/>
                    <a:lumOff val="25000"/>
                  </a:schemeClr>
                </a:solidFill>
                <a:cs typeface="Arial"/>
              </a:rPr>
              <a:t>Silicone rubber seal</a:t>
            </a:r>
          </a:p>
          <a:p>
            <a:pPr marL="285750" indent="-285750">
              <a:lnSpc>
                <a:spcPct val="150000"/>
              </a:lnSpc>
              <a:buFont typeface="Arial" panose="020B0604020202020204" pitchFamily="34" charset="0"/>
              <a:buChar char="•"/>
            </a:pPr>
            <a:r>
              <a:rPr lang="it-IT" sz="1500">
                <a:solidFill>
                  <a:schemeClr val="tx1">
                    <a:lumMod val="75000"/>
                    <a:lumOff val="25000"/>
                  </a:schemeClr>
                </a:solidFill>
                <a:cs typeface="Arial"/>
              </a:rPr>
              <a:t>1-3 poles</a:t>
            </a:r>
          </a:p>
          <a:p>
            <a:pPr marL="285750" indent="-285750">
              <a:lnSpc>
                <a:spcPct val="150000"/>
              </a:lnSpc>
              <a:buFont typeface="Arial" panose="020B0604020202020204" pitchFamily="34" charset="0"/>
              <a:buChar char="•"/>
            </a:pPr>
            <a:r>
              <a:rPr lang="it-IT" sz="1500">
                <a:solidFill>
                  <a:schemeClr val="tx1">
                    <a:lumMod val="75000"/>
                    <a:lumOff val="25000"/>
                  </a:schemeClr>
                </a:solidFill>
                <a:cs typeface="Arial"/>
              </a:rPr>
              <a:t>Sealed toggle</a:t>
            </a:r>
          </a:p>
        </p:txBody>
      </p:sp>
      <p:sp>
        <p:nvSpPr>
          <p:cNvPr id="33" name="Title 7">
            <a:extLst>
              <a:ext uri="{FF2B5EF4-FFF2-40B4-BE49-F238E27FC236}">
                <a16:creationId xmlns:a16="http://schemas.microsoft.com/office/drawing/2014/main" id="{D7EAF0A7-1512-DB54-1C94-01AF66852B96}"/>
              </a:ext>
            </a:extLst>
          </p:cNvPr>
          <p:cNvSpPr txBox="1">
            <a:spLocks/>
          </p:cNvSpPr>
          <p:nvPr/>
        </p:nvSpPr>
        <p:spPr>
          <a:xfrm>
            <a:off x="337820" y="679495"/>
            <a:ext cx="11516360" cy="776288"/>
          </a:xfrm>
          <a:prstGeom prst="rect">
            <a:avLst/>
          </a:prstGeom>
        </p:spPr>
        <p:txBody>
          <a:bodyPr vert="horz" lIns="0" tIns="0" rIns="0" bIns="0" rtlCol="0" anchor="ctr" anchorCtr="0">
            <a:normAutofit/>
          </a:bodyPr>
          <a:lstStyle>
            <a:lvl1pPr algn="l" defTabSz="914400" rtl="0" eaLnBrk="1" latinLnBrk="0" hangingPunct="1">
              <a:lnSpc>
                <a:spcPct val="90000"/>
              </a:lnSpc>
              <a:spcBef>
                <a:spcPct val="0"/>
              </a:spcBef>
              <a:buNone/>
              <a:defRPr sz="2800" b="1" kern="1200" spc="-150">
                <a:solidFill>
                  <a:schemeClr val="accent1"/>
                </a:solidFill>
                <a:latin typeface="+mj-lt"/>
                <a:ea typeface="+mj-ea"/>
                <a:cs typeface="+mj-cs"/>
              </a:defRPr>
            </a:lvl1pPr>
          </a:lstStyle>
          <a:p>
            <a:r>
              <a:rPr lang="en-US" sz="2200"/>
              <a:t>Panel Sealed Circuit Breaker</a:t>
            </a:r>
          </a:p>
        </p:txBody>
      </p:sp>
      <p:grpSp>
        <p:nvGrpSpPr>
          <p:cNvPr id="21" name="Group 20">
            <a:extLst>
              <a:ext uri="{FF2B5EF4-FFF2-40B4-BE49-F238E27FC236}">
                <a16:creationId xmlns:a16="http://schemas.microsoft.com/office/drawing/2014/main" id="{994E6B8E-E2C9-1054-4631-38C72C72C63A}"/>
              </a:ext>
            </a:extLst>
          </p:cNvPr>
          <p:cNvGrpSpPr/>
          <p:nvPr/>
        </p:nvGrpSpPr>
        <p:grpSpPr>
          <a:xfrm>
            <a:off x="8679285" y="993126"/>
            <a:ext cx="1304844" cy="544680"/>
            <a:chOff x="8793529" y="1774964"/>
            <a:chExt cx="1313888" cy="578619"/>
          </a:xfrm>
        </p:grpSpPr>
        <p:grpSp>
          <p:nvGrpSpPr>
            <p:cNvPr id="41" name="Group 40">
              <a:extLst>
                <a:ext uri="{FF2B5EF4-FFF2-40B4-BE49-F238E27FC236}">
                  <a16:creationId xmlns:a16="http://schemas.microsoft.com/office/drawing/2014/main" id="{2DF71B2B-F257-CF88-1979-FA4CBF0BDD9F}"/>
                </a:ext>
              </a:extLst>
            </p:cNvPr>
            <p:cNvGrpSpPr/>
            <p:nvPr/>
          </p:nvGrpSpPr>
          <p:grpSpPr>
            <a:xfrm>
              <a:off x="8793529" y="1774964"/>
              <a:ext cx="565863" cy="578619"/>
              <a:chOff x="8665028" y="990601"/>
              <a:chExt cx="1524000" cy="1447800"/>
            </a:xfrm>
            <a:effectLst/>
          </p:grpSpPr>
          <p:pic>
            <p:nvPicPr>
              <p:cNvPr id="42" name="Picture 2" descr="http://cache3.asset-cache.net/xc/537456211.jpg?v=2&amp;c=IWSAsset&amp;k=2&amp;d=7DH2Cd3Sxte3XoJ88W8OMd6CZLo4BogvAZc0wjEmPBYEJNV3gQ-pDOZgufWvl0rT0">
                <a:extLst>
                  <a:ext uri="{FF2B5EF4-FFF2-40B4-BE49-F238E27FC236}">
                    <a16:creationId xmlns:a16="http://schemas.microsoft.com/office/drawing/2014/main" id="{757E8F07-B929-3FB0-8FE6-39B052CAE614}"/>
                  </a:ext>
                </a:extLst>
              </p:cNvPr>
              <p:cNvPicPr>
                <a:picLocks noChangeAspect="1" noChangeArrowheads="1"/>
              </p:cNvPicPr>
              <p:nvPr/>
            </p:nvPicPr>
            <p:blipFill rotWithShape="1">
              <a:blip r:embed="rId7" cstate="screen">
                <a:clrChange>
                  <a:clrFrom>
                    <a:srgbClr val="FFFFFF"/>
                  </a:clrFrom>
                  <a:clrTo>
                    <a:srgbClr val="FFFFFF">
                      <a:alpha val="0"/>
                    </a:srgbClr>
                  </a:clrTo>
                </a:clrChange>
                <a:duotone>
                  <a:prstClr val="black"/>
                  <a:schemeClr val="tx1">
                    <a:lumMod val="75000"/>
                    <a:lumOff val="25000"/>
                    <a:tint val="45000"/>
                    <a:satMod val="400000"/>
                  </a:schemeClr>
                </a:duotone>
                <a:extLst>
                  <a:ext uri="{28A0092B-C50C-407E-A947-70E740481C1C}">
                    <a14:useLocalDpi xmlns:a14="http://schemas.microsoft.com/office/drawing/2010/main" val="0"/>
                  </a:ext>
                </a:extLst>
              </a:blip>
              <a:srcRect/>
              <a:stretch/>
            </p:blipFill>
            <p:spPr bwMode="auto">
              <a:xfrm>
                <a:off x="8888487" y="1219200"/>
                <a:ext cx="1175657" cy="833215"/>
              </a:xfrm>
              <a:prstGeom prst="rect">
                <a:avLst/>
              </a:prstGeom>
              <a:noFill/>
              <a:extLst>
                <a:ext uri="{909E8E84-426E-40DD-AFC4-6F175D3DCCD1}">
                  <a14:hiddenFill xmlns:a14="http://schemas.microsoft.com/office/drawing/2010/main">
                    <a:solidFill>
                      <a:srgbClr val="FFFFFF"/>
                    </a:solidFill>
                  </a14:hiddenFill>
                </a:ext>
              </a:extLst>
            </p:spPr>
          </p:pic>
          <p:sp>
            <p:nvSpPr>
              <p:cNvPr id="43" name="Oval 42">
                <a:extLst>
                  <a:ext uri="{FF2B5EF4-FFF2-40B4-BE49-F238E27FC236}">
                    <a16:creationId xmlns:a16="http://schemas.microsoft.com/office/drawing/2014/main" id="{229A6F93-E418-CFBC-5837-A9A430D8EAB7}"/>
                  </a:ext>
                </a:extLst>
              </p:cNvPr>
              <p:cNvSpPr/>
              <p:nvPr/>
            </p:nvSpPr>
            <p:spPr>
              <a:xfrm>
                <a:off x="8665028" y="990601"/>
                <a:ext cx="1524000" cy="144780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grpSp>
        <p:sp>
          <p:nvSpPr>
            <p:cNvPr id="13" name="TextBox 12">
              <a:extLst>
                <a:ext uri="{FF2B5EF4-FFF2-40B4-BE49-F238E27FC236}">
                  <a16:creationId xmlns:a16="http://schemas.microsoft.com/office/drawing/2014/main" id="{9E6B4BEE-8F59-BCEE-95C2-B0B37B874BD1}"/>
                </a:ext>
              </a:extLst>
            </p:cNvPr>
            <p:cNvSpPr txBox="1"/>
            <p:nvPr/>
          </p:nvSpPr>
          <p:spPr>
            <a:xfrm>
              <a:off x="9442363" y="1901694"/>
              <a:ext cx="665054" cy="323165"/>
            </a:xfrm>
            <a:prstGeom prst="rect">
              <a:avLst/>
            </a:prstGeom>
            <a:noFill/>
          </p:spPr>
          <p:txBody>
            <a:bodyPr wrap="none" rtlCol="0">
              <a:spAutoFit/>
            </a:bodyPr>
            <a:lstStyle/>
            <a:p>
              <a:r>
                <a:rPr lang="en-US" sz="1500"/>
                <a:t>MBTs</a:t>
              </a:r>
            </a:p>
          </p:txBody>
        </p:sp>
      </p:grpSp>
      <p:grpSp>
        <p:nvGrpSpPr>
          <p:cNvPr id="23" name="Group 22">
            <a:extLst>
              <a:ext uri="{FF2B5EF4-FFF2-40B4-BE49-F238E27FC236}">
                <a16:creationId xmlns:a16="http://schemas.microsoft.com/office/drawing/2014/main" id="{13CAD5BA-C25C-F33C-B8EF-E478AC152A5A}"/>
              </a:ext>
            </a:extLst>
          </p:cNvPr>
          <p:cNvGrpSpPr/>
          <p:nvPr/>
        </p:nvGrpSpPr>
        <p:grpSpPr>
          <a:xfrm>
            <a:off x="8685415" y="1687023"/>
            <a:ext cx="2873679" cy="544680"/>
            <a:chOff x="8799702" y="2472912"/>
            <a:chExt cx="2893598" cy="578619"/>
          </a:xfrm>
        </p:grpSpPr>
        <p:sp>
          <p:nvSpPr>
            <p:cNvPr id="49" name="Oval 48">
              <a:extLst>
                <a:ext uri="{FF2B5EF4-FFF2-40B4-BE49-F238E27FC236}">
                  <a16:creationId xmlns:a16="http://schemas.microsoft.com/office/drawing/2014/main" id="{1E01306B-C271-C889-586B-90BEE78C2522}"/>
                </a:ext>
              </a:extLst>
            </p:cNvPr>
            <p:cNvSpPr/>
            <p:nvPr/>
          </p:nvSpPr>
          <p:spPr>
            <a:xfrm>
              <a:off x="8799702" y="2472912"/>
              <a:ext cx="565863" cy="578619"/>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pic>
          <p:nvPicPr>
            <p:cNvPr id="60" name="Picture 59">
              <a:extLst>
                <a:ext uri="{FF2B5EF4-FFF2-40B4-BE49-F238E27FC236}">
                  <a16:creationId xmlns:a16="http://schemas.microsoft.com/office/drawing/2014/main" id="{F0E3EB06-F2D5-D7CB-5375-900DD5BFAF06}"/>
                </a:ext>
              </a:extLst>
            </p:cNvPr>
            <p:cNvPicPr>
              <a:picLocks noChangeAspect="1"/>
            </p:cNvPicPr>
            <p:nvPr/>
          </p:nvPicPr>
          <p:blipFill rotWithShape="1">
            <a:blip r:embed="rId8" cstate="screen">
              <a:grayscl/>
              <a:extLst>
                <a:ext uri="{28A0092B-C50C-407E-A947-70E740481C1C}">
                  <a14:useLocalDpi xmlns:a14="http://schemas.microsoft.com/office/drawing/2010/main" val="0"/>
                </a:ext>
              </a:extLst>
            </a:blip>
            <a:srcRect/>
            <a:stretch/>
          </p:blipFill>
          <p:spPr>
            <a:xfrm>
              <a:off x="8897173" y="2584632"/>
              <a:ext cx="373053" cy="381880"/>
            </a:xfrm>
            <a:prstGeom prst="rect">
              <a:avLst/>
            </a:prstGeom>
          </p:spPr>
        </p:pic>
        <p:sp>
          <p:nvSpPr>
            <p:cNvPr id="14" name="TextBox 13">
              <a:extLst>
                <a:ext uri="{FF2B5EF4-FFF2-40B4-BE49-F238E27FC236}">
                  <a16:creationId xmlns:a16="http://schemas.microsoft.com/office/drawing/2014/main" id="{5FAEF17D-5055-BBEE-2E16-9595ABAC2C99}"/>
                </a:ext>
              </a:extLst>
            </p:cNvPr>
            <p:cNvSpPr txBox="1"/>
            <p:nvPr/>
          </p:nvSpPr>
          <p:spPr>
            <a:xfrm>
              <a:off x="9442363" y="2608780"/>
              <a:ext cx="2250937" cy="323165"/>
            </a:xfrm>
            <a:prstGeom prst="rect">
              <a:avLst/>
            </a:prstGeom>
            <a:noFill/>
          </p:spPr>
          <p:txBody>
            <a:bodyPr wrap="none" rtlCol="0">
              <a:spAutoFit/>
            </a:bodyPr>
            <a:lstStyle/>
            <a:p>
              <a:r>
                <a:rPr lang="en-US" sz="1500"/>
                <a:t>Drones Ground Stations</a:t>
              </a:r>
            </a:p>
          </p:txBody>
        </p:sp>
      </p:grpSp>
      <p:grpSp>
        <p:nvGrpSpPr>
          <p:cNvPr id="24" name="Group 23">
            <a:extLst>
              <a:ext uri="{FF2B5EF4-FFF2-40B4-BE49-F238E27FC236}">
                <a16:creationId xmlns:a16="http://schemas.microsoft.com/office/drawing/2014/main" id="{38101F12-E626-11AD-C828-D9B074845106}"/>
              </a:ext>
            </a:extLst>
          </p:cNvPr>
          <p:cNvGrpSpPr/>
          <p:nvPr/>
        </p:nvGrpSpPr>
        <p:grpSpPr>
          <a:xfrm>
            <a:off x="8679978" y="2381105"/>
            <a:ext cx="3404862" cy="544680"/>
            <a:chOff x="8790622" y="3289676"/>
            <a:chExt cx="3428463" cy="578619"/>
          </a:xfrm>
        </p:grpSpPr>
        <p:sp>
          <p:nvSpPr>
            <p:cNvPr id="54" name="Oval 53">
              <a:extLst>
                <a:ext uri="{FF2B5EF4-FFF2-40B4-BE49-F238E27FC236}">
                  <a16:creationId xmlns:a16="http://schemas.microsoft.com/office/drawing/2014/main" id="{2C7D41F5-C5FA-08AF-6631-F30E67D8FE43}"/>
                </a:ext>
              </a:extLst>
            </p:cNvPr>
            <p:cNvSpPr/>
            <p:nvPr/>
          </p:nvSpPr>
          <p:spPr>
            <a:xfrm>
              <a:off x="8790622" y="3289676"/>
              <a:ext cx="565863" cy="578619"/>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pic>
          <p:nvPicPr>
            <p:cNvPr id="3" name="Picture 2">
              <a:extLst>
                <a:ext uri="{FF2B5EF4-FFF2-40B4-BE49-F238E27FC236}">
                  <a16:creationId xmlns:a16="http://schemas.microsoft.com/office/drawing/2014/main" id="{EEF18B3F-22BC-B41F-9FF4-96EB974A3DD0}"/>
                </a:ext>
              </a:extLst>
            </p:cNvPr>
            <p:cNvPicPr>
              <a:picLocks noChangeAspect="1"/>
            </p:cNvPicPr>
            <p:nvPr/>
          </p:nvPicPr>
          <p:blipFill>
            <a:blip r:embed="rId9" cstate="print">
              <a:clrChange>
                <a:clrFrom>
                  <a:srgbClr val="FFFFFF"/>
                </a:clrFrom>
                <a:clrTo>
                  <a:srgbClr val="FFFFFF">
                    <a:alpha val="0"/>
                  </a:srgbClr>
                </a:clrTo>
              </a:clrChange>
              <a:duotone>
                <a:prstClr val="black"/>
                <a:schemeClr val="tx2">
                  <a:tint val="45000"/>
                  <a:satMod val="400000"/>
                </a:schemeClr>
              </a:duotone>
              <a:alphaModFix amt="70000"/>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flipH="1">
              <a:off x="8861129" y="3333785"/>
              <a:ext cx="443011" cy="470904"/>
            </a:xfrm>
            <a:prstGeom prst="rect">
              <a:avLst/>
            </a:prstGeom>
          </p:spPr>
        </p:pic>
        <p:sp>
          <p:nvSpPr>
            <p:cNvPr id="15" name="TextBox 14">
              <a:extLst>
                <a:ext uri="{FF2B5EF4-FFF2-40B4-BE49-F238E27FC236}">
                  <a16:creationId xmlns:a16="http://schemas.microsoft.com/office/drawing/2014/main" id="{53A89BE8-0BBA-4A72-4A41-581B82E0EF6B}"/>
                </a:ext>
              </a:extLst>
            </p:cNvPr>
            <p:cNvSpPr txBox="1"/>
            <p:nvPr/>
          </p:nvSpPr>
          <p:spPr>
            <a:xfrm>
              <a:off x="9442363" y="3415348"/>
              <a:ext cx="2776722" cy="323165"/>
            </a:xfrm>
            <a:prstGeom prst="rect">
              <a:avLst/>
            </a:prstGeom>
            <a:noFill/>
          </p:spPr>
          <p:txBody>
            <a:bodyPr wrap="none" rtlCol="0">
              <a:spAutoFit/>
            </a:bodyPr>
            <a:lstStyle/>
            <a:p>
              <a:r>
                <a:rPr lang="en-US" sz="1500"/>
                <a:t>Aerospace Ground Equipment</a:t>
              </a:r>
            </a:p>
          </p:txBody>
        </p:sp>
      </p:grpSp>
      <p:grpSp>
        <p:nvGrpSpPr>
          <p:cNvPr id="26" name="Group 25">
            <a:extLst>
              <a:ext uri="{FF2B5EF4-FFF2-40B4-BE49-F238E27FC236}">
                <a16:creationId xmlns:a16="http://schemas.microsoft.com/office/drawing/2014/main" id="{23110FFA-C15B-8361-2F1C-ADD9416833F5}"/>
              </a:ext>
            </a:extLst>
          </p:cNvPr>
          <p:cNvGrpSpPr/>
          <p:nvPr/>
        </p:nvGrpSpPr>
        <p:grpSpPr>
          <a:xfrm>
            <a:off x="8685415" y="3105194"/>
            <a:ext cx="2919886" cy="544680"/>
            <a:chOff x="8790621" y="4054462"/>
            <a:chExt cx="2940125" cy="578619"/>
          </a:xfrm>
        </p:grpSpPr>
        <p:grpSp>
          <p:nvGrpSpPr>
            <p:cNvPr id="50" name="Group 49">
              <a:extLst>
                <a:ext uri="{FF2B5EF4-FFF2-40B4-BE49-F238E27FC236}">
                  <a16:creationId xmlns:a16="http://schemas.microsoft.com/office/drawing/2014/main" id="{3839428F-DFD9-5E97-A08E-1FECF683BE8E}"/>
                </a:ext>
              </a:extLst>
            </p:cNvPr>
            <p:cNvGrpSpPr/>
            <p:nvPr/>
          </p:nvGrpSpPr>
          <p:grpSpPr>
            <a:xfrm>
              <a:off x="8790621" y="4054462"/>
              <a:ext cx="565863" cy="578619"/>
              <a:chOff x="319800" y="5136381"/>
              <a:chExt cx="1143000" cy="1112019"/>
            </a:xfrm>
            <a:effectLst/>
          </p:grpSpPr>
          <p:sp>
            <p:nvSpPr>
              <p:cNvPr id="51" name="Oval 50">
                <a:extLst>
                  <a:ext uri="{FF2B5EF4-FFF2-40B4-BE49-F238E27FC236}">
                    <a16:creationId xmlns:a16="http://schemas.microsoft.com/office/drawing/2014/main" id="{D86043A8-ACD8-EE22-B61A-736EA6026542}"/>
                  </a:ext>
                </a:extLst>
              </p:cNvPr>
              <p:cNvSpPr/>
              <p:nvPr/>
            </p:nvSpPr>
            <p:spPr>
              <a:xfrm>
                <a:off x="319800" y="5136381"/>
                <a:ext cx="1143000" cy="1112019"/>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pic>
            <p:nvPicPr>
              <p:cNvPr id="52" name="Picture 10" descr="Risultati immagini per satellite antenna icon">
                <a:extLst>
                  <a:ext uri="{FF2B5EF4-FFF2-40B4-BE49-F238E27FC236}">
                    <a16:creationId xmlns:a16="http://schemas.microsoft.com/office/drawing/2014/main" id="{D7C7F464-2CB3-C2B0-AE25-59DE5BFA2EBD}"/>
                  </a:ext>
                </a:extLst>
              </p:cNvPr>
              <p:cNvPicPr>
                <a:picLocks noChangeAspect="1" noChangeArrowheads="1"/>
              </p:cNvPicPr>
              <p:nvPr/>
            </p:nvPicPr>
            <p:blipFill rotWithShape="1">
              <a:blip r:embed="rId11" cstate="print">
                <a:duotone>
                  <a:prstClr val="black"/>
                  <a:schemeClr val="tx1">
                    <a:lumMod val="75000"/>
                    <a:lumOff val="25000"/>
                    <a:tint val="45000"/>
                    <a:satMod val="400000"/>
                  </a:schemeClr>
                </a:duotone>
                <a:extLst>
                  <a:ext uri="{28A0092B-C50C-407E-A947-70E740481C1C}">
                    <a14:useLocalDpi xmlns:a14="http://schemas.microsoft.com/office/drawing/2010/main" val="0"/>
                  </a:ext>
                </a:extLst>
              </a:blip>
              <a:srcRect l="30691" t="-351" r="26509" b="4192"/>
              <a:stretch/>
            </p:blipFill>
            <p:spPr bwMode="auto">
              <a:xfrm>
                <a:off x="628600" y="5359660"/>
                <a:ext cx="605600" cy="660140"/>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id="{92C73208-4CBB-C7D3-1AB4-2AE28C5A98A1}"/>
                </a:ext>
              </a:extLst>
            </p:cNvPr>
            <p:cNvSpPr txBox="1"/>
            <p:nvPr/>
          </p:nvSpPr>
          <p:spPr>
            <a:xfrm>
              <a:off x="9442363" y="4187675"/>
              <a:ext cx="2288383" cy="323165"/>
            </a:xfrm>
            <a:prstGeom prst="rect">
              <a:avLst/>
            </a:prstGeom>
            <a:noFill/>
          </p:spPr>
          <p:txBody>
            <a:bodyPr wrap="none" rtlCol="0">
              <a:spAutoFit/>
            </a:bodyPr>
            <a:lstStyle/>
            <a:p>
              <a:r>
                <a:rPr lang="en-US" sz="1500"/>
                <a:t>Radios, C4I, EW, SIGNT</a:t>
              </a:r>
            </a:p>
          </p:txBody>
        </p:sp>
      </p:grpSp>
      <p:grpSp>
        <p:nvGrpSpPr>
          <p:cNvPr id="27" name="Group 26">
            <a:extLst>
              <a:ext uri="{FF2B5EF4-FFF2-40B4-BE49-F238E27FC236}">
                <a16:creationId xmlns:a16="http://schemas.microsoft.com/office/drawing/2014/main" id="{40600640-18EF-D178-E651-F29F97E44D92}"/>
              </a:ext>
            </a:extLst>
          </p:cNvPr>
          <p:cNvGrpSpPr/>
          <p:nvPr/>
        </p:nvGrpSpPr>
        <p:grpSpPr>
          <a:xfrm>
            <a:off x="8685415" y="3805378"/>
            <a:ext cx="2212686" cy="544680"/>
            <a:chOff x="8811829" y="4779482"/>
            <a:chExt cx="2228023" cy="578619"/>
          </a:xfrm>
        </p:grpSpPr>
        <p:grpSp>
          <p:nvGrpSpPr>
            <p:cNvPr id="44" name="Group 43">
              <a:extLst>
                <a:ext uri="{FF2B5EF4-FFF2-40B4-BE49-F238E27FC236}">
                  <a16:creationId xmlns:a16="http://schemas.microsoft.com/office/drawing/2014/main" id="{8CCC0C6D-9E63-F0B3-4889-58F76533A00F}"/>
                </a:ext>
              </a:extLst>
            </p:cNvPr>
            <p:cNvGrpSpPr/>
            <p:nvPr/>
          </p:nvGrpSpPr>
          <p:grpSpPr>
            <a:xfrm>
              <a:off x="8811829" y="4779482"/>
              <a:ext cx="565863" cy="578619"/>
              <a:chOff x="2275113" y="925116"/>
              <a:chExt cx="1524000" cy="1447800"/>
            </a:xfrm>
            <a:effectLst/>
          </p:grpSpPr>
          <p:pic>
            <p:nvPicPr>
              <p:cNvPr id="45" name="Picture 2" descr="http://cache3.asset-cache.net/xc/537456211.jpg?v=2&amp;c=IWSAsset&amp;k=2&amp;d=7DH2Cd3Sxte3XoJ88W8OMd6CZLo4BogvAZc0wjEmPBYEJNV3gQ-pDOZgufWvl0rT0">
                <a:extLst>
                  <a:ext uri="{FF2B5EF4-FFF2-40B4-BE49-F238E27FC236}">
                    <a16:creationId xmlns:a16="http://schemas.microsoft.com/office/drawing/2014/main" id="{90D00F41-2474-50C7-35B2-ECCD04455453}"/>
                  </a:ext>
                </a:extLst>
              </p:cNvPr>
              <p:cNvPicPr>
                <a:picLocks noChangeAspect="1" noChangeArrowheads="1"/>
              </p:cNvPicPr>
              <p:nvPr/>
            </p:nvPicPr>
            <p:blipFill rotWithShape="1">
              <a:blip r:embed="rId12" cstate="screen">
                <a:clrChange>
                  <a:clrFrom>
                    <a:srgbClr val="FFFFFF"/>
                  </a:clrFrom>
                  <a:clrTo>
                    <a:srgbClr val="FFFFFF">
                      <a:alpha val="0"/>
                    </a:srgbClr>
                  </a:clrTo>
                </a:clrChange>
                <a:duotone>
                  <a:prstClr val="black"/>
                  <a:schemeClr val="tx1">
                    <a:lumMod val="75000"/>
                    <a:lumOff val="25000"/>
                    <a:tint val="45000"/>
                    <a:satMod val="400000"/>
                  </a:schemeClr>
                </a:duotone>
                <a:extLst>
                  <a:ext uri="{28A0092B-C50C-407E-A947-70E740481C1C}">
                    <a14:useLocalDpi xmlns:a14="http://schemas.microsoft.com/office/drawing/2010/main" val="0"/>
                  </a:ext>
                </a:extLst>
              </a:blip>
              <a:srcRect/>
              <a:stretch/>
            </p:blipFill>
            <p:spPr bwMode="auto">
              <a:xfrm>
                <a:off x="2421027" y="1206975"/>
                <a:ext cx="1341041" cy="782272"/>
              </a:xfrm>
              <a:prstGeom prst="rect">
                <a:avLst/>
              </a:prstGeom>
              <a:noFill/>
              <a:extLst>
                <a:ext uri="{909E8E84-426E-40DD-AFC4-6F175D3DCCD1}">
                  <a14:hiddenFill xmlns:a14="http://schemas.microsoft.com/office/drawing/2010/main">
                    <a:solidFill>
                      <a:srgbClr val="FFFFFF"/>
                    </a:solidFill>
                  </a14:hiddenFill>
                </a:ext>
              </a:extLst>
            </p:spPr>
          </p:pic>
          <p:sp>
            <p:nvSpPr>
              <p:cNvPr id="46" name="Oval 45">
                <a:extLst>
                  <a:ext uri="{FF2B5EF4-FFF2-40B4-BE49-F238E27FC236}">
                    <a16:creationId xmlns:a16="http://schemas.microsoft.com/office/drawing/2014/main" id="{6ECBF676-E8B2-1583-D26C-8EB08C08B666}"/>
                  </a:ext>
                </a:extLst>
              </p:cNvPr>
              <p:cNvSpPr/>
              <p:nvPr/>
            </p:nvSpPr>
            <p:spPr>
              <a:xfrm>
                <a:off x="2275113" y="925116"/>
                <a:ext cx="1524000" cy="144780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grpSp>
        <p:sp>
          <p:nvSpPr>
            <p:cNvPr id="17" name="TextBox 16">
              <a:extLst>
                <a:ext uri="{FF2B5EF4-FFF2-40B4-BE49-F238E27FC236}">
                  <a16:creationId xmlns:a16="http://schemas.microsoft.com/office/drawing/2014/main" id="{B44A5570-B65C-8799-CF4F-F4634EBC2E7A}"/>
                </a:ext>
              </a:extLst>
            </p:cNvPr>
            <p:cNvSpPr txBox="1"/>
            <p:nvPr/>
          </p:nvSpPr>
          <p:spPr>
            <a:xfrm>
              <a:off x="9442363" y="4914902"/>
              <a:ext cx="1597489" cy="323165"/>
            </a:xfrm>
            <a:prstGeom prst="rect">
              <a:avLst/>
            </a:prstGeom>
            <a:noFill/>
          </p:spPr>
          <p:txBody>
            <a:bodyPr wrap="none" rtlCol="0">
              <a:spAutoFit/>
            </a:bodyPr>
            <a:lstStyle/>
            <a:p>
              <a:r>
                <a:rPr lang="en-US" sz="1500"/>
                <a:t>Infantry Vehicles</a:t>
              </a:r>
            </a:p>
          </p:txBody>
        </p:sp>
      </p:grpSp>
      <p:grpSp>
        <p:nvGrpSpPr>
          <p:cNvPr id="40" name="Group 39">
            <a:extLst>
              <a:ext uri="{FF2B5EF4-FFF2-40B4-BE49-F238E27FC236}">
                <a16:creationId xmlns:a16="http://schemas.microsoft.com/office/drawing/2014/main" id="{82A2BF7C-6CD7-64CE-8118-CB1849DC7174}"/>
              </a:ext>
            </a:extLst>
          </p:cNvPr>
          <p:cNvGrpSpPr/>
          <p:nvPr/>
        </p:nvGrpSpPr>
        <p:grpSpPr>
          <a:xfrm>
            <a:off x="8696157" y="5189734"/>
            <a:ext cx="3045269" cy="544680"/>
            <a:chOff x="8625378" y="5519468"/>
            <a:chExt cx="3066377" cy="578619"/>
          </a:xfrm>
        </p:grpSpPr>
        <p:grpSp>
          <p:nvGrpSpPr>
            <p:cNvPr id="30" name="Group 29">
              <a:extLst>
                <a:ext uri="{FF2B5EF4-FFF2-40B4-BE49-F238E27FC236}">
                  <a16:creationId xmlns:a16="http://schemas.microsoft.com/office/drawing/2014/main" id="{447A2B86-1ED2-8C39-9DED-56A7172BE249}"/>
                </a:ext>
              </a:extLst>
            </p:cNvPr>
            <p:cNvGrpSpPr/>
            <p:nvPr/>
          </p:nvGrpSpPr>
          <p:grpSpPr>
            <a:xfrm>
              <a:off x="8625378" y="5519468"/>
              <a:ext cx="3066377" cy="578619"/>
              <a:chOff x="8811829" y="4779482"/>
              <a:chExt cx="3066377" cy="578619"/>
            </a:xfrm>
          </p:grpSpPr>
          <p:sp>
            <p:nvSpPr>
              <p:cNvPr id="35" name="Oval 34">
                <a:extLst>
                  <a:ext uri="{FF2B5EF4-FFF2-40B4-BE49-F238E27FC236}">
                    <a16:creationId xmlns:a16="http://schemas.microsoft.com/office/drawing/2014/main" id="{3CE713E4-482B-DCF8-60AC-1F9AFDB7981A}"/>
                  </a:ext>
                </a:extLst>
              </p:cNvPr>
              <p:cNvSpPr/>
              <p:nvPr/>
            </p:nvSpPr>
            <p:spPr>
              <a:xfrm>
                <a:off x="8811829" y="4779482"/>
                <a:ext cx="565863" cy="578619"/>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sp>
            <p:nvSpPr>
              <p:cNvPr id="32" name="TextBox 31">
                <a:extLst>
                  <a:ext uri="{FF2B5EF4-FFF2-40B4-BE49-F238E27FC236}">
                    <a16:creationId xmlns:a16="http://schemas.microsoft.com/office/drawing/2014/main" id="{4DC2D7D6-CC76-9A2D-4AFA-7B3BD6261CCB}"/>
                  </a:ext>
                </a:extLst>
              </p:cNvPr>
              <p:cNvSpPr txBox="1"/>
              <p:nvPr/>
            </p:nvSpPr>
            <p:spPr>
              <a:xfrm>
                <a:off x="9442364" y="4791792"/>
                <a:ext cx="2435842" cy="553998"/>
              </a:xfrm>
              <a:prstGeom prst="rect">
                <a:avLst/>
              </a:prstGeom>
              <a:noFill/>
            </p:spPr>
            <p:txBody>
              <a:bodyPr wrap="square" rtlCol="0">
                <a:spAutoFit/>
              </a:bodyPr>
              <a:lstStyle/>
              <a:p>
                <a:r>
                  <a:rPr lang="en-US" sz="1500"/>
                  <a:t>Mobile Power – Gensets, Field Utilities</a:t>
                </a:r>
              </a:p>
            </p:txBody>
          </p:sp>
        </p:grpSp>
        <p:pic>
          <p:nvPicPr>
            <p:cNvPr id="36" name="Picture 12" descr="Risultati immagini per genset icon">
              <a:extLst>
                <a:ext uri="{FF2B5EF4-FFF2-40B4-BE49-F238E27FC236}">
                  <a16:creationId xmlns:a16="http://schemas.microsoft.com/office/drawing/2014/main" id="{63216568-2D58-9118-D3E9-8356364C9DE5}"/>
                </a:ext>
              </a:extLst>
            </p:cNvPr>
            <p:cNvPicPr>
              <a:picLocks noChangeAspect="1" noChangeArrowheads="1"/>
            </p:cNvPicPr>
            <p:nvPr/>
          </p:nvPicPr>
          <p:blipFill rotWithShape="1">
            <a:blip r:embed="rId13" cstate="screen">
              <a:clrChange>
                <a:clrFrom>
                  <a:srgbClr val="F6F6F6"/>
                </a:clrFrom>
                <a:clrTo>
                  <a:srgbClr val="F6F6F6">
                    <a:alpha val="0"/>
                  </a:srgbClr>
                </a:clrTo>
              </a:clrChange>
              <a:grayscl/>
              <a:extLst>
                <a:ext uri="{BEBA8EAE-BF5A-486C-A8C5-ECC9F3942E4B}">
                  <a14:imgProps xmlns:a14="http://schemas.microsoft.com/office/drawing/2010/main">
                    <a14:imgLayer r:embed="rId14">
                      <a14:imgEffect>
                        <a14:brightnessContrast bright="40000" contrast="-40000"/>
                      </a14:imgEffect>
                    </a14:imgLayer>
                  </a14:imgProps>
                </a:ext>
                <a:ext uri="{28A0092B-C50C-407E-A947-70E740481C1C}">
                  <a14:useLocalDpi xmlns:a14="http://schemas.microsoft.com/office/drawing/2010/main" val="0"/>
                </a:ext>
              </a:extLst>
            </a:blip>
            <a:srcRect/>
            <a:stretch/>
          </p:blipFill>
          <p:spPr bwMode="auto">
            <a:xfrm>
              <a:off x="8767185" y="5662325"/>
              <a:ext cx="300409" cy="30314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9" name="Group 38">
            <a:extLst>
              <a:ext uri="{FF2B5EF4-FFF2-40B4-BE49-F238E27FC236}">
                <a16:creationId xmlns:a16="http://schemas.microsoft.com/office/drawing/2014/main" id="{6B3A4362-9757-9512-E37F-5527D016D874}"/>
              </a:ext>
            </a:extLst>
          </p:cNvPr>
          <p:cNvGrpSpPr/>
          <p:nvPr/>
        </p:nvGrpSpPr>
        <p:grpSpPr>
          <a:xfrm>
            <a:off x="8696157" y="4489550"/>
            <a:ext cx="1438945" cy="544680"/>
            <a:chOff x="8622705" y="4808236"/>
            <a:chExt cx="1448919" cy="578619"/>
          </a:xfrm>
        </p:grpSpPr>
        <p:sp>
          <p:nvSpPr>
            <p:cNvPr id="12" name="TextBox 11">
              <a:extLst>
                <a:ext uri="{FF2B5EF4-FFF2-40B4-BE49-F238E27FC236}">
                  <a16:creationId xmlns:a16="http://schemas.microsoft.com/office/drawing/2014/main" id="{DAD80939-5BB1-9623-7B22-38837C10B806}"/>
                </a:ext>
              </a:extLst>
            </p:cNvPr>
            <p:cNvSpPr txBox="1"/>
            <p:nvPr/>
          </p:nvSpPr>
          <p:spPr>
            <a:xfrm>
              <a:off x="9264993" y="4969074"/>
              <a:ext cx="806631" cy="323165"/>
            </a:xfrm>
            <a:prstGeom prst="rect">
              <a:avLst/>
            </a:prstGeom>
            <a:noFill/>
          </p:spPr>
          <p:txBody>
            <a:bodyPr wrap="none" rtlCol="0">
              <a:spAutoFit/>
            </a:bodyPr>
            <a:lstStyle/>
            <a:p>
              <a:r>
                <a:rPr lang="en-US" sz="1500"/>
                <a:t>Radars</a:t>
              </a:r>
            </a:p>
          </p:txBody>
        </p:sp>
        <p:pic>
          <p:nvPicPr>
            <p:cNvPr id="25" name="Picture 2" descr="http://cache3.asset-cache.net/xc/537456211.jpg?v=2&amp;c=IWSAsset&amp;k=2&amp;d=7DH2Cd3Sxte3XoJ88W8OMd6CZLo4BogvAZc0wjEmPBYEJNV3gQ-pDOZgufWvl0rT0">
              <a:extLst>
                <a:ext uri="{FF2B5EF4-FFF2-40B4-BE49-F238E27FC236}">
                  <a16:creationId xmlns:a16="http://schemas.microsoft.com/office/drawing/2014/main" id="{D418EB31-D257-FFD5-819B-76D304AAE01E}"/>
                </a:ext>
              </a:extLst>
            </p:cNvPr>
            <p:cNvPicPr>
              <a:picLocks noChangeAspect="1" noChangeArrowheads="1"/>
            </p:cNvPicPr>
            <p:nvPr/>
          </p:nvPicPr>
          <p:blipFill rotWithShape="1">
            <a:blip r:embed="rId15" cstate="screen">
              <a:clrChange>
                <a:clrFrom>
                  <a:srgbClr val="FFFFFF"/>
                </a:clrFrom>
                <a:clrTo>
                  <a:srgbClr val="FFFFFF">
                    <a:alpha val="0"/>
                  </a:srgbClr>
                </a:clrTo>
              </a:clrChange>
              <a:duotone>
                <a:prstClr val="black"/>
                <a:schemeClr val="bg1">
                  <a:tint val="45000"/>
                  <a:satMod val="400000"/>
                </a:schemeClr>
              </a:duotone>
              <a:extLst>
                <a:ext uri="{28A0092B-C50C-407E-A947-70E740481C1C}">
                  <a14:useLocalDpi xmlns:a14="http://schemas.microsoft.com/office/drawing/2010/main" val="0"/>
                </a:ext>
              </a:extLst>
            </a:blip>
            <a:srcRect/>
            <a:stretch/>
          </p:blipFill>
          <p:spPr bwMode="auto">
            <a:xfrm>
              <a:off x="8719270" y="4947795"/>
              <a:ext cx="410210" cy="298797"/>
            </a:xfrm>
            <a:prstGeom prst="rect">
              <a:avLst/>
            </a:prstGeom>
            <a:noFill/>
            <a:extLst>
              <a:ext uri="{909E8E84-426E-40DD-AFC4-6F175D3DCCD1}">
                <a14:hiddenFill xmlns:a14="http://schemas.microsoft.com/office/drawing/2010/main">
                  <a:solidFill>
                    <a:srgbClr val="FFFFFF"/>
                  </a:solidFill>
                </a14:hiddenFill>
              </a:ext>
            </a:extLst>
          </p:spPr>
        </p:pic>
        <p:sp>
          <p:nvSpPr>
            <p:cNvPr id="38" name="Oval 37">
              <a:extLst>
                <a:ext uri="{FF2B5EF4-FFF2-40B4-BE49-F238E27FC236}">
                  <a16:creationId xmlns:a16="http://schemas.microsoft.com/office/drawing/2014/main" id="{94C1C2AA-E994-6095-0384-3E607D3F6B11}"/>
                </a:ext>
              </a:extLst>
            </p:cNvPr>
            <p:cNvSpPr/>
            <p:nvPr/>
          </p:nvSpPr>
          <p:spPr>
            <a:xfrm>
              <a:off x="8622705" y="4808236"/>
              <a:ext cx="565863" cy="578619"/>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grpSp>
      <p:grpSp>
        <p:nvGrpSpPr>
          <p:cNvPr id="66" name="Group 65">
            <a:extLst>
              <a:ext uri="{FF2B5EF4-FFF2-40B4-BE49-F238E27FC236}">
                <a16:creationId xmlns:a16="http://schemas.microsoft.com/office/drawing/2014/main" id="{22301D50-19D7-FFB0-D0F4-0F9AF55FD4B6}"/>
              </a:ext>
            </a:extLst>
          </p:cNvPr>
          <p:cNvGrpSpPr/>
          <p:nvPr/>
        </p:nvGrpSpPr>
        <p:grpSpPr>
          <a:xfrm>
            <a:off x="8686041" y="5877529"/>
            <a:ext cx="2567783" cy="544680"/>
            <a:chOff x="8679978" y="5808344"/>
            <a:chExt cx="2567783" cy="544680"/>
          </a:xfrm>
        </p:grpSpPr>
        <p:pic>
          <p:nvPicPr>
            <p:cNvPr id="48" name="Picture 2" descr="http://cache3.asset-cache.net/xc/537456211.jpg?v=2&amp;c=IWSAsset&amp;k=2&amp;d=7DH2Cd3Sxte3XoJ88W8OMd6CZLo4BogvAZc0wjEmPBYEJNV3gQ-pDOZgufWvl0rT0">
              <a:extLst>
                <a:ext uri="{FF2B5EF4-FFF2-40B4-BE49-F238E27FC236}">
                  <a16:creationId xmlns:a16="http://schemas.microsoft.com/office/drawing/2014/main" id="{E16443E9-6B84-7236-DC5E-2F63C37792E6}"/>
                </a:ext>
              </a:extLst>
            </p:cNvPr>
            <p:cNvPicPr>
              <a:picLocks noChangeAspect="1" noChangeArrowheads="1"/>
            </p:cNvPicPr>
            <p:nvPr/>
          </p:nvPicPr>
          <p:blipFill rotWithShape="1">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b="-15786"/>
            <a:stretch/>
          </p:blipFill>
          <p:spPr bwMode="auto">
            <a:xfrm>
              <a:off x="8679978" y="5906044"/>
              <a:ext cx="515224" cy="248763"/>
            </a:xfrm>
            <a:prstGeom prst="rect">
              <a:avLst/>
            </a:prstGeom>
            <a:noFill/>
            <a:extLst>
              <a:ext uri="{909E8E84-426E-40DD-AFC4-6F175D3DCCD1}">
                <a14:hiddenFill xmlns:a14="http://schemas.microsoft.com/office/drawing/2010/main">
                  <a:solidFill>
                    <a:srgbClr val="FFFFFF"/>
                  </a:solidFill>
                </a14:hiddenFill>
              </a:ext>
            </a:extLst>
          </p:spPr>
        </p:pic>
        <p:sp>
          <p:nvSpPr>
            <p:cNvPr id="55" name="Oval 54">
              <a:extLst>
                <a:ext uri="{FF2B5EF4-FFF2-40B4-BE49-F238E27FC236}">
                  <a16:creationId xmlns:a16="http://schemas.microsoft.com/office/drawing/2014/main" id="{667BAE07-320F-75B8-E977-F2492352FE0D}"/>
                </a:ext>
              </a:extLst>
            </p:cNvPr>
            <p:cNvSpPr/>
            <p:nvPr/>
          </p:nvSpPr>
          <p:spPr>
            <a:xfrm>
              <a:off x="8692351" y="5808344"/>
              <a:ext cx="561968" cy="544680"/>
            </a:xfrm>
            <a:prstGeom prst="ellipse">
              <a:avLst/>
            </a:prstGeom>
            <a:noFill/>
            <a:ln w="19050">
              <a:solidFill>
                <a:srgbClr val="00AC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sp>
          <p:nvSpPr>
            <p:cNvPr id="57" name="TextBox 56">
              <a:extLst>
                <a:ext uri="{FF2B5EF4-FFF2-40B4-BE49-F238E27FC236}">
                  <a16:creationId xmlns:a16="http://schemas.microsoft.com/office/drawing/2014/main" id="{5CFBF9C1-E143-E4B6-C54E-B670F715F26D}"/>
                </a:ext>
              </a:extLst>
            </p:cNvPr>
            <p:cNvSpPr txBox="1"/>
            <p:nvPr/>
          </p:nvSpPr>
          <p:spPr>
            <a:xfrm>
              <a:off x="9311608" y="5910361"/>
              <a:ext cx="1936153" cy="304210"/>
            </a:xfrm>
            <a:prstGeom prst="rect">
              <a:avLst/>
            </a:prstGeom>
            <a:noFill/>
          </p:spPr>
          <p:txBody>
            <a:bodyPr wrap="none" rtlCol="0">
              <a:spAutoFit/>
            </a:bodyPr>
            <a:lstStyle/>
            <a:p>
              <a:r>
                <a:rPr lang="en-US" sz="1500"/>
                <a:t>Ships &amp; Patrol Boats</a:t>
              </a:r>
            </a:p>
          </p:txBody>
        </p:sp>
      </p:grpSp>
      <p:sp>
        <p:nvSpPr>
          <p:cNvPr id="64" name="Rectangle 63">
            <a:extLst>
              <a:ext uri="{FF2B5EF4-FFF2-40B4-BE49-F238E27FC236}">
                <a16:creationId xmlns:a16="http://schemas.microsoft.com/office/drawing/2014/main" id="{A93D0120-3223-CE17-2B5B-E58DBD8117B7}"/>
              </a:ext>
            </a:extLst>
          </p:cNvPr>
          <p:cNvSpPr/>
          <p:nvPr/>
        </p:nvSpPr>
        <p:spPr>
          <a:xfrm>
            <a:off x="2682326" y="6535937"/>
            <a:ext cx="6652534" cy="276999"/>
          </a:xfrm>
          <a:prstGeom prst="rect">
            <a:avLst/>
          </a:prstGeom>
        </p:spPr>
        <p:txBody>
          <a:bodyPr wrap="square" lIns="91440" tIns="45720" rIns="91440" bIns="45720" anchor="t">
            <a:spAutoFit/>
          </a:bodyPr>
          <a:lstStyle/>
          <a:p>
            <a:r>
              <a:rPr lang="en-US" sz="1200">
                <a:latin typeface="+mj-lt"/>
                <a:hlinkClick r:id="rId17"/>
              </a:rPr>
              <a:t>Datasheet</a:t>
            </a:r>
            <a:endParaRPr lang="en-US" sz="1200">
              <a:highlight>
                <a:srgbClr val="FFFF00"/>
              </a:highlight>
              <a:latin typeface="+mj-lt"/>
              <a:cs typeface="Arial"/>
            </a:endParaRPr>
          </a:p>
        </p:txBody>
      </p:sp>
      <p:cxnSp>
        <p:nvCxnSpPr>
          <p:cNvPr id="4" name="Straight Connector 3">
            <a:extLst>
              <a:ext uri="{FF2B5EF4-FFF2-40B4-BE49-F238E27FC236}">
                <a16:creationId xmlns:a16="http://schemas.microsoft.com/office/drawing/2014/main" id="{0F925356-B655-74F6-F462-72715AAEEBAB}"/>
              </a:ext>
            </a:extLst>
          </p:cNvPr>
          <p:cNvCxnSpPr>
            <a:cxnSpLocks/>
          </p:cNvCxnSpPr>
          <p:nvPr/>
        </p:nvCxnSpPr>
        <p:spPr>
          <a:xfrm>
            <a:off x="8294937" y="859334"/>
            <a:ext cx="0" cy="5562875"/>
          </a:xfrm>
          <a:prstGeom prst="line">
            <a:avLst/>
          </a:prstGeom>
          <a:ln w="12700">
            <a:solidFill>
              <a:schemeClr val="accent1"/>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5756785"/>
      </p:ext>
    </p:extLst>
  </p:cSld>
  <p:clrMapOvr>
    <a:masterClrMapping/>
  </p:clrMapOvr>
  <p:transition spd="med">
    <p:fade/>
  </p:transition>
  <p:extLst>
    <p:ext uri="{6950BFC3-D8DA-4A85-94F7-54DA5524770B}">
      <p188:commentRel xmlns:p188="http://schemas.microsoft.com/office/powerpoint/2018/8/main" r:id="rId3"/>
    </p:ext>
  </p:extLst>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QMoM__fs7778sBOUerb5E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Sensata Colors">
      <a:dk1>
        <a:srgbClr val="000000"/>
      </a:dk1>
      <a:lt1>
        <a:srgbClr val="FFFFFF"/>
      </a:lt1>
      <a:dk2>
        <a:srgbClr val="44546A"/>
      </a:dk2>
      <a:lt2>
        <a:srgbClr val="E7E6E6"/>
      </a:lt2>
      <a:accent1>
        <a:srgbClr val="00ACEC"/>
      </a:accent1>
      <a:accent2>
        <a:srgbClr val="B7D270"/>
      </a:accent2>
      <a:accent3>
        <a:srgbClr val="DF8E48"/>
      </a:accent3>
      <a:accent4>
        <a:srgbClr val="D0D1D3"/>
      </a:accent4>
      <a:accent5>
        <a:srgbClr val="6375B5"/>
      </a:accent5>
      <a:accent6>
        <a:srgbClr val="9E569D"/>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nsata PowerPoint Template.pptx" id="{9725CCD7-0E9F-4FB1-9F27-03C9C287996F}" vid="{6827DFC3-2B12-475C-98CE-BD6123F64E7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44f94d7-1a8c-4962-ad19-d7289684fd01">
      <Terms xmlns="http://schemas.microsoft.com/office/infopath/2007/PartnerControls"/>
    </lcf76f155ced4ddcb4097134ff3c332f>
    <TaxCatchAll xmlns="47a0d027-6e73-417c-b5b3-a7f2927c4a30" xsi:nil="true"/>
    <Publish xmlns="444f94d7-1a8c-4962-ad19-d7289684fd01">true</Publish>
    <Tags xmlns="444f94d7-1a8c-4962-ad19-d7289684fd01">
      <Value>MarCom Controlled</Value>
    </Tags>
    <Detail xmlns="444f94d7-1a8c-4962-ad19-d7289684fd01" xsi:nil="true"/>
    <NPIStatus xmlns="444f94d7-1a8c-4962-ad19-d7289684fd01" xsi:nil="true"/>
    <ProductLine xmlns="444f94d7-1a8c-4962-ad19-d7289684fd01" xsi:nil="true"/>
    <Division xmlns="444f94d7-1a8c-4962-ad19-d7289684fd01">Sensata Industrial</Division>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C3FB97BBE2B874399B141D641BCE4BF" ma:contentTypeVersion="21" ma:contentTypeDescription="Create a new document." ma:contentTypeScope="" ma:versionID="60379fc1000d9f203b3387757621c221">
  <xsd:schema xmlns:xsd="http://www.w3.org/2001/XMLSchema" xmlns:xs="http://www.w3.org/2001/XMLSchema" xmlns:p="http://schemas.microsoft.com/office/2006/metadata/properties" xmlns:ns2="444f94d7-1a8c-4962-ad19-d7289684fd01" xmlns:ns3="47a0d027-6e73-417c-b5b3-a7f2927c4a30" targetNamespace="http://schemas.microsoft.com/office/2006/metadata/properties" ma:root="true" ma:fieldsID="0a4c5a0022dc11bc96da801de5259769" ns2:_="" ns3:_="">
    <xsd:import namespace="444f94d7-1a8c-4962-ad19-d7289684fd01"/>
    <xsd:import namespace="47a0d027-6e73-417c-b5b3-a7f2927c4a30"/>
    <xsd:element name="properties">
      <xsd:complexType>
        <xsd:sequence>
          <xsd:element name="documentManagement">
            <xsd:complexType>
              <xsd:all>
                <xsd:element ref="ns2:Publish"/>
                <xsd:element ref="ns2:Tags" minOccurs="0"/>
                <xsd:element ref="ns2:MediaServiceMetadata" minOccurs="0"/>
                <xsd:element ref="ns2:MediaServiceFastMetadata" minOccurs="0"/>
                <xsd:element ref="ns2:Division" minOccurs="0"/>
                <xsd:element ref="ns2:MediaLengthInSeconds" minOccurs="0"/>
                <xsd:element ref="ns2:MediaServiceDateTaken" minOccurs="0"/>
                <xsd:element ref="ns2:NPIStatu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ProductLine" minOccurs="0"/>
                <xsd:element ref="ns2:Detail"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4f94d7-1a8c-4962-ad19-d7289684fd01" elementFormDefault="qualified">
    <xsd:import namespace="http://schemas.microsoft.com/office/2006/documentManagement/types"/>
    <xsd:import namespace="http://schemas.microsoft.com/office/infopath/2007/PartnerControls"/>
    <xsd:element name="Publish" ma:index="8" ma:displayName="Publish" ma:default="0" ma:format="Dropdown" ma:internalName="Publish">
      <xsd:simpleType>
        <xsd:restriction base="dms:Boolean"/>
      </xsd:simpleType>
    </xsd:element>
    <xsd:element name="Tags" ma:index="9" nillable="true" ma:displayName="Tags" ma:default="MarCom Controlled" ma:format="Dropdown" ma:internalName="Tags" ma:requiredMultiChoice="true">
      <xsd:complexType>
        <xsd:complexContent>
          <xsd:extension base="dms:MultiChoiceFillIn">
            <xsd:sequence>
              <xsd:element name="Value" maxOccurs="unbounded" minOccurs="0" nillable="true">
                <xsd:simpleType>
                  <xsd:union memberTypes="dms:Text">
                    <xsd:simpleType>
                      <xsd:restriction base="dms:Choice">
                        <xsd:enumeration value="MarCom Controlled"/>
                        <xsd:enumeration value="Choice 3"/>
                        <xsd:enumeration value="Sensata Internal Only"/>
                      </xsd:restriction>
                    </xsd:simpleType>
                  </xsd:union>
                </xsd:simpleType>
              </xsd:element>
            </xsd:sequence>
          </xsd:extension>
        </xsd:complexContent>
      </xsd:complex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Division" ma:index="12" nillable="true" ma:displayName="Division" ma:default="Sensata Industrial" ma:description="Sets which library an asset will be connected to in Showpad." ma:format="Dropdown" ma:internalName="Division">
      <xsd:simpleType>
        <xsd:restriction base="dms:Choice">
          <xsd:enumeration value="Sensata Industrial"/>
          <xsd:enumeration value="Global"/>
          <xsd:enumeration value="Choice 3"/>
        </xsd:restriction>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NPIStatus" ma:index="15" nillable="true" ma:displayName="Status" ma:format="Dropdown" ma:internalName="NPIStatus">
      <xsd:simpleType>
        <xsd:restriction base="dms:Text">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2bddecc-e8ee-4d9f-a0ee-099ee832fd8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ProductLine" ma:index="22" nillable="true" ma:displayName="Product Line" ma:format="Dropdown" ma:internalName="ProductLine">
      <xsd:simpleType>
        <xsd:restriction base="dms:Text">
          <xsd:maxLength value="255"/>
        </xsd:restriction>
      </xsd:simpleType>
    </xsd:element>
    <xsd:element name="Detail" ma:index="23" nillable="true" ma:displayName="Detail" ma:format="Dropdown" ma:internalName="Detail">
      <xsd:simpleType>
        <xsd:restriction base="dms:Text">
          <xsd:maxLength value="255"/>
        </xsd:restrictio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a0d027-6e73-417c-b5b3-a7f2927c4a3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6579a0c4-de64-4cdc-a132-49179683cb1b}" ma:internalName="TaxCatchAll" ma:showField="CatchAllData" ma:web="47a0d027-6e73-417c-b5b3-a7f2927c4a30">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97F0A97-DF06-4811-BE45-C0DE731E2A49}">
  <ds:schemaRefs>
    <ds:schemaRef ds:uri="http://schemas.microsoft.com/sharepoint/v3/contenttype/forms"/>
  </ds:schemaRefs>
</ds:datastoreItem>
</file>

<file path=customXml/itemProps2.xml><?xml version="1.0" encoding="utf-8"?>
<ds:datastoreItem xmlns:ds="http://schemas.openxmlformats.org/officeDocument/2006/customXml" ds:itemID="{359A52DE-69E5-4D98-8F57-BB89AE54AF0B}">
  <ds:schemaRefs>
    <ds:schemaRef ds:uri="68725243-9e69-4a37-aeff-bf64ad1cf0bc"/>
    <ds:schemaRef ds:uri="f808151e-73d6-45db-a432-d4d48ab704f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444f94d7-1a8c-4962-ad19-d7289684fd01"/>
    <ds:schemaRef ds:uri="47a0d027-6e73-417c-b5b3-a7f2927c4a30"/>
  </ds:schemaRefs>
</ds:datastoreItem>
</file>

<file path=customXml/itemProps3.xml><?xml version="1.0" encoding="utf-8"?>
<ds:datastoreItem xmlns:ds="http://schemas.openxmlformats.org/officeDocument/2006/customXml" ds:itemID="{265E0F07-8E14-440F-8DA4-B05345ACC7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4f94d7-1a8c-4962-ad19-d7289684fd01"/>
    <ds:schemaRef ds:uri="47a0d027-6e73-417c-b5b3-a7f2927c4a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Military &amp; Defense Applications Deck</Template>
  <TotalTime>88</TotalTime>
  <Words>1614</Words>
  <Application>Microsoft Office PowerPoint</Application>
  <PresentationFormat>Widescreen</PresentationFormat>
  <Paragraphs>250</Paragraphs>
  <Slides>26</Slides>
  <Notes>7</Notes>
  <HiddenSlides>1</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3" baseType="lpstr">
      <vt:lpstr>ＭＳ Ｐゴシック</vt:lpstr>
      <vt:lpstr>Arial</vt:lpstr>
      <vt:lpstr>Arial Narrow</vt:lpstr>
      <vt:lpstr>Calibri</vt:lpstr>
      <vt:lpstr>Wingdings</vt:lpstr>
      <vt:lpstr>Office Theme</vt:lpstr>
      <vt:lpstr>think-cell Slide</vt:lpstr>
      <vt:lpstr>Military &amp; Defense Applications</vt:lpstr>
      <vt:lpstr>Defense-Ready Solutions</vt:lpstr>
      <vt:lpstr>Defense Applications</vt:lpstr>
      <vt:lpstr>Military &amp; Defense Market</vt:lpstr>
      <vt:lpstr>Product Lines</vt:lpstr>
      <vt:lpstr>Hydraulic Magnetic Circuit Breakers</vt:lpstr>
      <vt:lpstr>Airpax Hydraulic Magnetic Circuit Breakers</vt:lpstr>
      <vt:lpstr>AP Series/M39019 (202 Series)</vt:lpstr>
      <vt:lpstr>IALN/IULN/M55629 (214 Series)</vt:lpstr>
      <vt:lpstr>IAL/IUL/IEL/CEL/LEL (214 Series)</vt:lpstr>
      <vt:lpstr>IAGN (217 Series)</vt:lpstr>
      <vt:lpstr>209 Series</vt:lpstr>
      <vt:lpstr>Military &amp; Defense Applications</vt:lpstr>
      <vt:lpstr>Cross-Product Applications</vt:lpstr>
      <vt:lpstr>Communications</vt:lpstr>
      <vt:lpstr>Armored Vehicles and MBTs</vt:lpstr>
      <vt:lpstr>Missile Systems</vt:lpstr>
      <vt:lpstr>Vehicles</vt:lpstr>
      <vt:lpstr>Military trucks, special trailers, cranes &amp; accessories</vt:lpstr>
      <vt:lpstr>Power Distribution Units and Power Supplies</vt:lpstr>
      <vt:lpstr>Naval</vt:lpstr>
      <vt:lpstr>Radar</vt:lpstr>
      <vt:lpstr>Ground and Naval Radars</vt:lpstr>
      <vt:lpstr>Power</vt:lpstr>
      <vt:lpstr>Military Gensets &amp; HVAC</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Military &amp; Defense Applications</dc:title>
  <dc:creator>Cappadona, Julia</dc:creator>
  <cp:lastModifiedBy>Riku Eerola</cp:lastModifiedBy>
  <cp:revision>8</cp:revision>
  <cp:lastPrinted>2019-03-14T15:41:59Z</cp:lastPrinted>
  <dcterms:created xsi:type="dcterms:W3CDTF">2025-07-24T19:31:39Z</dcterms:created>
  <dcterms:modified xsi:type="dcterms:W3CDTF">2026-06-29T12:02:14Z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0x0101007C3FB97BBE2B874399B141D641BCE4BF</vt:lpwstr>
  </property>
  <property fmtid="{D5CDD505-2E9C-101B-9397-08002B2CF9AE}" pid="3" name="MSIP_Label_75fe1dc6-58cc-43b4-82a0-18c9c582849a_Enabled">
    <vt:lpwstr>true</vt:lpwstr>
  </property>
  <property fmtid="{D5CDD505-2E9C-101B-9397-08002B2CF9AE}" pid="4" name="MSIP_Label_75fe1dc6-58cc-43b4-82a0-18c9c582849a_SetDate">
    <vt:lpwstr>2025-07-08T17:25:15Z</vt:lpwstr>
  </property>
  <property fmtid="{D5CDD505-2E9C-101B-9397-08002B2CF9AE}" pid="5" name="MSIP_Label_75fe1dc6-58cc-43b4-82a0-18c9c582849a_Method">
    <vt:lpwstr>Standard</vt:lpwstr>
  </property>
  <property fmtid="{D5CDD505-2E9C-101B-9397-08002B2CF9AE}" pid="6" name="MSIP_Label_75fe1dc6-58cc-43b4-82a0-18c9c582849a_Name">
    <vt:lpwstr>Internal Test</vt:lpwstr>
  </property>
  <property fmtid="{D5CDD505-2E9C-101B-9397-08002B2CF9AE}" pid="7" name="MSIP_Label_75fe1dc6-58cc-43b4-82a0-18c9c582849a_SiteId">
    <vt:lpwstr>8fe11266-3a2b-494f-b7ce-92bc201dc2ab</vt:lpwstr>
  </property>
  <property fmtid="{D5CDD505-2E9C-101B-9397-08002B2CF9AE}" pid="8" name="MSIP_Label_75fe1dc6-58cc-43b4-82a0-18c9c582849a_ActionId">
    <vt:lpwstr>b757b2c7-dc9a-4c32-b8fa-ffee2b694d83</vt:lpwstr>
  </property>
  <property fmtid="{D5CDD505-2E9C-101B-9397-08002B2CF9AE}" pid="9" name="MSIP_Label_75fe1dc6-58cc-43b4-82a0-18c9c582849a_ContentBits">
    <vt:lpwstr>0</vt:lpwstr>
  </property>
  <property fmtid="{D5CDD505-2E9C-101B-9397-08002B2CF9AE}" pid="10" name="MSIP_Label_75fe1dc6-58cc-43b4-82a0-18c9c582849a_Tag">
    <vt:lpwstr>10, 3, 0, 1</vt:lpwstr>
  </property>
  <property fmtid="{D5CDD505-2E9C-101B-9397-08002B2CF9AE}" pid="11" name="MediaServiceImageTags">
    <vt:lpwstr/>
  </property>
</Properties>
</file>